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1" roundtripDataSignature="AMtx7mjSpfoEQxO3WC3hTmkiX7gswHHs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38732E-B041-4296-821E-E7B24F6C03E3}">
  <a:tblStyle styleId="{5438732E-B041-4296-821E-E7B24F6C03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ad7b9ed2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ad7b9ed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2ad7b9ed2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ad7b9ed23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ad7b9ed2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2ad7b9ed23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ad7b9ed23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ad7b9ed2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22ad7b9ed2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ad7b9ed23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ad7b9ed23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2ad7b9ed23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aded74818_0_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aded74818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2aded74818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aded74818_0_1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aded74818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2aded74818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aded74818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aded74818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2aded7481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aded74818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aded7481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2aded74818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aded74818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aded7481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2aded74818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aded74818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2aded74818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22aded74818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ab98e9312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ab98e9312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2ab98e9312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aded74818_0_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aded74818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2aded74818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aded74818_0_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aded74818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2aded74818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ad7b9ed23_0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ad7b9ed23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2ad7b9ed23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ad7b9ed23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ad7b9ed23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2ad7b9ed23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2ad7b9ed23_0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2ad7b9ed23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2ad7b9ed23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aded74818_0_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aded74818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2aded74818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2aded74818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2aded7481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22aded7481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aded74818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aded74818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2aded74818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aded74818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aded74818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2aded74818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aded74818_0_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2aded74818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2aded74818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0a761f2408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0a761f240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20a761f240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2aded74818_0_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2aded74818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2aded74818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aded74818_0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2aded74818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2aded74818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2aded74818_0_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2aded74818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22aded74818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ad7b9ed23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2ad7b9ed23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2ad7b9ed23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ad7b9ed23_0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2ad7b9ed23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22ad7b9ed23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ad7b9ed23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ad7b9ed23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2ad7b9ed23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ad7b9ed23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2ad7b9ed23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22ad7b9ed23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aded74818_0_1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2aded74818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2aded74818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2ad7b9ed23_1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2ad7b9ed23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22ad7b9ed23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aded74818_1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2aded74818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22aded74818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aded74818_0_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aded74818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2aded74818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ad7b9ed23_1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2ad7b9ed23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22ad7b9ed23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aded74818_0_1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2aded74818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2aded74818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aded74818_0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2aded74818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2aded74818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2aded74818_0_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2aded74818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22aded74818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ae47afee1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2ae47afee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22ae47afee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a761f2408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a761f240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0a761f240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a761f2408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0a761f2408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20a761f2408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a761f2408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a761f240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0a761f240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a761f2408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a761f2408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0a761f2408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aded74818_0_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aded74818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2aded74818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descr="\\Server\D\jyoti\FI023_BITS_v1\styleguide img\IMG_5627_b.jpg" id="16" name="Google Shape;16;p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7" name="Google Shape;17;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8" name="Google Shape;18;p3"/>
          <p:cNvGrpSpPr/>
          <p:nvPr/>
        </p:nvGrpSpPr>
        <p:grpSpPr>
          <a:xfrm>
            <a:off x="-76200" y="3352800"/>
            <a:ext cx="8763000" cy="2743200"/>
            <a:chOff x="-76200" y="3352800"/>
            <a:chExt cx="8763000" cy="2743200"/>
          </a:xfrm>
        </p:grpSpPr>
        <p:sp>
          <p:nvSpPr>
            <p:cNvPr id="19" name="Google Shape;19;p3"/>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BITS_university_logo_whitevert.png" id="20" name="Google Shape;20;p3"/>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1" name="Google Shape;21;p3"/>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900" u="none" cap="none" strike="noStrike">
                  <a:solidFill>
                    <a:schemeClr val="lt1"/>
                  </a:solidFill>
                  <a:latin typeface="Arial"/>
                  <a:ea typeface="Arial"/>
                  <a:cs typeface="Arial"/>
                  <a:sym typeface="Arial"/>
                </a:rPr>
                <a:t>BITS</a:t>
              </a:r>
              <a:r>
                <a:rPr b="0" i="0" lang="en-US" sz="2900" u="none" cap="none" strike="noStrike">
                  <a:solidFill>
                    <a:schemeClr val="lt1"/>
                  </a:solidFill>
                  <a:latin typeface="Arial"/>
                  <a:ea typeface="Arial"/>
                  <a:cs typeface="Arial"/>
                  <a:sym typeface="Arial"/>
                </a:rPr>
                <a:t> Pilani</a:t>
              </a:r>
              <a:endParaRPr/>
            </a:p>
          </p:txBody>
        </p:sp>
        <p:sp>
          <p:nvSpPr>
            <p:cNvPr id="22" name="Google Shape;22;p3"/>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FFFFFF"/>
                  </a:solidFill>
                  <a:latin typeface="Arial"/>
                  <a:ea typeface="Arial"/>
                  <a:cs typeface="Arial"/>
                  <a:sym typeface="Arial"/>
                </a:rPr>
                <a:t>Pilani Campus</a:t>
              </a:r>
              <a:endParaRPr/>
            </a:p>
          </p:txBody>
        </p:sp>
      </p:gr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3"/>
          <p:cNvSpPr txBox="1"/>
          <p:nvPr>
            <p:ph idx="1" type="subTitle"/>
          </p:nvPr>
        </p:nvSpPr>
        <p:spPr>
          <a:xfrm>
            <a:off x="2514600" y="5332412"/>
            <a:ext cx="6172200" cy="763587"/>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40"/>
              </a:spcBef>
              <a:spcAft>
                <a:spcPts val="0"/>
              </a:spcAft>
              <a:buClr>
                <a:srgbClr val="888888"/>
              </a:buClr>
              <a:buSzPts val="22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grpSp>
        <p:nvGrpSpPr>
          <p:cNvPr id="26" name="Google Shape;26;p3"/>
          <p:cNvGrpSpPr/>
          <p:nvPr/>
        </p:nvGrpSpPr>
        <p:grpSpPr>
          <a:xfrm>
            <a:off x="0" y="6096000"/>
            <a:ext cx="8686800" cy="76200"/>
            <a:chOff x="0" y="6096000"/>
            <a:chExt cx="8686800" cy="76200"/>
          </a:xfrm>
        </p:grpSpPr>
        <p:sp>
          <p:nvSpPr>
            <p:cNvPr id="27" name="Google Shape;27;p3"/>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3"/>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 name="Google Shape;29;p3"/>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0" name="Google Shape;30;p3"/>
          <p:cNvSpPr txBox="1"/>
          <p:nvPr>
            <p:ph type="title"/>
          </p:nvPr>
        </p:nvSpPr>
        <p:spPr>
          <a:xfrm>
            <a:off x="2514600" y="3810000"/>
            <a:ext cx="6172200" cy="1524000"/>
          </a:xfrm>
          <a:prstGeom prst="rect">
            <a:avLst/>
          </a:prstGeom>
          <a:noFill/>
          <a:ln>
            <a:noFill/>
          </a:ln>
        </p:spPr>
        <p:txBody>
          <a:bodyPr anchorCtr="0" anchor="ctr" bIns="45700" lIns="91425" spcFirstLastPara="1" rIns="91425" wrap="square" tIns="45700">
            <a:noAutofit/>
          </a:bodyPr>
          <a:lstStyle>
            <a:lvl1pPr lvl="0" algn="l">
              <a:lnSpc>
                <a:spcPct val="111111"/>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62" name="Shape 162"/>
        <p:cNvGrpSpPr/>
        <p:nvPr/>
      </p:nvGrpSpPr>
      <p:grpSpPr>
        <a:xfrm>
          <a:off x="0" y="0"/>
          <a:ext cx="0" cy="0"/>
          <a:chOff x="0" y="0"/>
          <a:chExt cx="0" cy="0"/>
        </a:xfrm>
      </p:grpSpPr>
      <p:sp>
        <p:nvSpPr>
          <p:cNvPr id="163" name="Google Shape;16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166" name="Google Shape;166;p12"/>
          <p:cNvPicPr preferRelativeResize="0"/>
          <p:nvPr/>
        </p:nvPicPr>
        <p:blipFill rotWithShape="1">
          <a:blip r:embed="rId2">
            <a:alphaModFix/>
          </a:blip>
          <a:srcRect b="5335" l="1923" r="0" t="0"/>
          <a:stretch/>
        </p:blipFill>
        <p:spPr>
          <a:xfrm>
            <a:off x="6629400" y="-76200"/>
            <a:ext cx="2193925" cy="692150"/>
          </a:xfrm>
          <a:prstGeom prst="rect">
            <a:avLst/>
          </a:prstGeom>
          <a:noFill/>
          <a:ln>
            <a:noFill/>
          </a:ln>
        </p:spPr>
      </p:pic>
      <p:grpSp>
        <p:nvGrpSpPr>
          <p:cNvPr id="167" name="Google Shape;167;p12"/>
          <p:cNvGrpSpPr/>
          <p:nvPr/>
        </p:nvGrpSpPr>
        <p:grpSpPr>
          <a:xfrm>
            <a:off x="2133600" y="6324600"/>
            <a:ext cx="7010400" cy="46038"/>
            <a:chOff x="1905000" y="6553200"/>
            <a:chExt cx="7010400" cy="45719"/>
          </a:xfrm>
        </p:grpSpPr>
        <p:sp>
          <p:nvSpPr>
            <p:cNvPr id="168" name="Google Shape;168;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71" name="Google Shape;171;p1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sp>
        <p:nvSpPr>
          <p:cNvPr id="172" name="Google Shape;172;p12"/>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12"/>
          <p:cNvSpPr txBox="1"/>
          <p:nvPr>
            <p:ph idx="2"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74" name="Google Shape;174;p12"/>
          <p:cNvGrpSpPr/>
          <p:nvPr/>
        </p:nvGrpSpPr>
        <p:grpSpPr>
          <a:xfrm>
            <a:off x="0" y="1295400"/>
            <a:ext cx="7010400" cy="46038"/>
            <a:chOff x="1905000" y="6553200"/>
            <a:chExt cx="7010400" cy="45719"/>
          </a:xfrm>
        </p:grpSpPr>
        <p:sp>
          <p:nvSpPr>
            <p:cNvPr id="175" name="Google Shape;175;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78" name="Shape 178"/>
        <p:cNvGrpSpPr/>
        <p:nvPr/>
      </p:nvGrpSpPr>
      <p:grpSpPr>
        <a:xfrm>
          <a:off x="0" y="0"/>
          <a:ext cx="0" cy="0"/>
          <a:chOff x="0" y="0"/>
          <a:chExt cx="0" cy="0"/>
        </a:xfrm>
      </p:grpSpPr>
      <p:sp>
        <p:nvSpPr>
          <p:cNvPr id="179" name="Google Shape;17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82" name="Google Shape;182;p13"/>
          <p:cNvGrpSpPr/>
          <p:nvPr/>
        </p:nvGrpSpPr>
        <p:grpSpPr>
          <a:xfrm>
            <a:off x="2133600" y="6324600"/>
            <a:ext cx="7010400" cy="46038"/>
            <a:chOff x="1905000" y="6553200"/>
            <a:chExt cx="7010400" cy="45719"/>
          </a:xfrm>
        </p:grpSpPr>
        <p:sp>
          <p:nvSpPr>
            <p:cNvPr id="183" name="Google Shape;183;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4" name="Google Shape;184;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86" name="Google Shape;186;p13"/>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187" name="Google Shape;187;p13"/>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900" u="none" cap="none" strike="noStrike">
                <a:solidFill>
                  <a:srgbClr val="101141"/>
                </a:solidFill>
                <a:latin typeface="Arial"/>
                <a:ea typeface="Arial"/>
                <a:cs typeface="Arial"/>
                <a:sym typeface="Arial"/>
              </a:rPr>
              <a:t>BITS </a:t>
            </a:r>
            <a:r>
              <a:rPr b="0" i="0" lang="en-US" sz="900" u="none" cap="none" strike="noStrike">
                <a:solidFill>
                  <a:srgbClr val="101141"/>
                </a:solidFill>
                <a:latin typeface="Arial"/>
                <a:ea typeface="Arial"/>
                <a:cs typeface="Arial"/>
                <a:sym typeface="Arial"/>
              </a:rPr>
              <a:t>Pilani, Pilani Campus</a:t>
            </a:r>
            <a:endParaRPr/>
          </a:p>
        </p:txBody>
      </p:sp>
      <p:grpSp>
        <p:nvGrpSpPr>
          <p:cNvPr id="188" name="Google Shape;188;p13"/>
          <p:cNvGrpSpPr/>
          <p:nvPr/>
        </p:nvGrpSpPr>
        <p:grpSpPr>
          <a:xfrm rot="5400000">
            <a:off x="5006182" y="2567781"/>
            <a:ext cx="5181600" cy="46037"/>
            <a:chOff x="1905000" y="6553200"/>
            <a:chExt cx="7010400" cy="45719"/>
          </a:xfrm>
        </p:grpSpPr>
        <p:sp>
          <p:nvSpPr>
            <p:cNvPr id="189" name="Google Shape;189;p13"/>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13"/>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13"/>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92" name="Google Shape;192;p13"/>
          <p:cNvSpPr txBox="1"/>
          <p:nvPr>
            <p:ph idx="1"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 name="Google Shape;193;p13"/>
          <p:cNvSpPr txBox="1"/>
          <p:nvPr>
            <p:ph idx="2" type="body"/>
          </p:nvPr>
        </p:nvSpPr>
        <p:spPr>
          <a:xfrm rot="5400000">
            <a:off x="1303338" y="296862"/>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 name="Shape 31"/>
        <p:cNvGrpSpPr/>
        <p:nvPr/>
      </p:nvGrpSpPr>
      <p:grpSpPr>
        <a:xfrm>
          <a:off x="0" y="0"/>
          <a:ext cx="0" cy="0"/>
          <a:chOff x="0" y="0"/>
          <a:chExt cx="0" cy="0"/>
        </a:xfrm>
      </p:grpSpPr>
      <p:sp>
        <p:nvSpPr>
          <p:cNvPr id="32" name="Google Shape;32;p4"/>
          <p:cNvSpPr txBox="1"/>
          <p:nvPr>
            <p:ph idx="1" type="body"/>
          </p:nvPr>
        </p:nvSpPr>
        <p:spPr>
          <a:xfrm>
            <a:off x="457200" y="1341438"/>
            <a:ext cx="8229600" cy="498316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68300" lvl="1" marL="914400" algn="l">
              <a:spcBef>
                <a:spcPts val="440"/>
              </a:spcBef>
              <a:spcAft>
                <a:spcPts val="0"/>
              </a:spcAft>
              <a:buClr>
                <a:schemeClr val="dk1"/>
              </a:buClr>
              <a:buSzPts val="2200"/>
              <a:buChar char="–"/>
              <a:defRPr sz="22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36" name="Google Shape;36;p4"/>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37" name="Google Shape;37;p4"/>
          <p:cNvGrpSpPr/>
          <p:nvPr/>
        </p:nvGrpSpPr>
        <p:grpSpPr>
          <a:xfrm>
            <a:off x="2133600" y="6324600"/>
            <a:ext cx="7010400" cy="46038"/>
            <a:chOff x="1905000" y="6553200"/>
            <a:chExt cx="7010400" cy="45719"/>
          </a:xfrm>
        </p:grpSpPr>
        <p:sp>
          <p:nvSpPr>
            <p:cNvPr id="38" name="Google Shape;38;p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 name="Google Shape;40;p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1" name="Google Shape;41;p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42" name="Google Shape;42;p4"/>
          <p:cNvGrpSpPr/>
          <p:nvPr/>
        </p:nvGrpSpPr>
        <p:grpSpPr>
          <a:xfrm>
            <a:off x="0" y="1295400"/>
            <a:ext cx="7010400" cy="46038"/>
            <a:chOff x="1905000" y="6553200"/>
            <a:chExt cx="7010400" cy="45719"/>
          </a:xfrm>
        </p:grpSpPr>
        <p:sp>
          <p:nvSpPr>
            <p:cNvPr id="43" name="Google Shape;43;p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 name="Google Shape;44;p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 name="Google Shape;45;p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6" name="Google Shape;46;p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7" name="Shape 47"/>
        <p:cNvGrpSpPr/>
        <p:nvPr/>
      </p:nvGrpSpPr>
      <p:grpSpPr>
        <a:xfrm>
          <a:off x="0" y="0"/>
          <a:ext cx="0" cy="0"/>
          <a:chOff x="0" y="0"/>
          <a:chExt cx="0" cy="0"/>
        </a:xfrm>
      </p:grpSpPr>
      <p:pic>
        <p:nvPicPr>
          <p:cNvPr descr="\\Server\D\jyoti\FI023_BITS_v1\styleguide img\IMG_5627_b.jpg" id="48" name="Google Shape;48;p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9" name="Google Shape;49;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52" name="Google Shape;52;p5"/>
          <p:cNvGrpSpPr/>
          <p:nvPr/>
        </p:nvGrpSpPr>
        <p:grpSpPr>
          <a:xfrm>
            <a:off x="6629400" y="0"/>
            <a:ext cx="2438400" cy="1447800"/>
            <a:chOff x="6629400" y="0"/>
            <a:chExt cx="2438400" cy="1447800"/>
          </a:xfrm>
        </p:grpSpPr>
        <p:pic>
          <p:nvPicPr>
            <p:cNvPr descr="Picture 7.png" id="53" name="Google Shape;53;p5"/>
            <p:cNvPicPr preferRelativeResize="0"/>
            <p:nvPr/>
          </p:nvPicPr>
          <p:blipFill rotWithShape="1">
            <a:blip r:embed="rId3">
              <a:alphaModFix/>
            </a:blip>
            <a:srcRect b="5335" l="1923" r="0" t="0"/>
            <a:stretch/>
          </p:blipFill>
          <p:spPr>
            <a:xfrm>
              <a:off x="6629400" y="0"/>
              <a:ext cx="2193925" cy="692150"/>
            </a:xfrm>
            <a:prstGeom prst="rect">
              <a:avLst/>
            </a:prstGeom>
            <a:noFill/>
            <a:ln>
              <a:noFill/>
            </a:ln>
          </p:spPr>
        </p:pic>
        <p:sp>
          <p:nvSpPr>
            <p:cNvPr id="54" name="Google Shape;54;p5"/>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900" u="none" cap="none" strike="noStrike">
                  <a:solidFill>
                    <a:schemeClr val="lt1"/>
                  </a:solidFill>
                  <a:latin typeface="Arial"/>
                  <a:ea typeface="Arial"/>
                  <a:cs typeface="Arial"/>
                  <a:sym typeface="Arial"/>
                </a:rPr>
                <a:t>BITS</a:t>
              </a:r>
              <a:r>
                <a:rPr b="0" i="0" lang="en-US" sz="2900" u="none" cap="none" strike="noStrike">
                  <a:solidFill>
                    <a:schemeClr val="lt1"/>
                  </a:solidFill>
                  <a:latin typeface="Arial"/>
                  <a:ea typeface="Arial"/>
                  <a:cs typeface="Arial"/>
                  <a:sym typeface="Arial"/>
                </a:rPr>
                <a:t> Pilani</a:t>
              </a:r>
              <a:endParaRPr/>
            </a:p>
          </p:txBody>
        </p:sp>
        <p:sp>
          <p:nvSpPr>
            <p:cNvPr id="55" name="Google Shape;55;p5"/>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FFFFFF"/>
                  </a:solidFill>
                  <a:latin typeface="Arial"/>
                  <a:ea typeface="Arial"/>
                  <a:cs typeface="Arial"/>
                  <a:sym typeface="Arial"/>
                </a:rPr>
                <a:t>Pilani Campus</a:t>
              </a:r>
              <a:endParaRPr/>
            </a:p>
          </p:txBody>
        </p:sp>
      </p:grpSp>
      <p:sp>
        <p:nvSpPr>
          <p:cNvPr id="56" name="Google Shape;56;p5"/>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5"/>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5"/>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5"/>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5"/>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sp>
        <p:nvSpPr>
          <p:cNvPr id="62" name="Google Shape;6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65" name="Google Shape;65;p6"/>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66" name="Google Shape;66;p6"/>
          <p:cNvGrpSpPr/>
          <p:nvPr/>
        </p:nvGrpSpPr>
        <p:grpSpPr>
          <a:xfrm>
            <a:off x="2133600" y="6324600"/>
            <a:ext cx="7010400" cy="46038"/>
            <a:chOff x="1905000" y="6553200"/>
            <a:chExt cx="7010400" cy="45719"/>
          </a:xfrm>
        </p:grpSpPr>
        <p:sp>
          <p:nvSpPr>
            <p:cNvPr id="67" name="Google Shape;6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 name="Google Shape;6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0" name="Google Shape;70;p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1" name="Google Shape;71;p6"/>
          <p:cNvGrpSpPr/>
          <p:nvPr/>
        </p:nvGrpSpPr>
        <p:grpSpPr>
          <a:xfrm>
            <a:off x="0" y="1295400"/>
            <a:ext cx="7010400" cy="46038"/>
            <a:chOff x="1905000" y="6553200"/>
            <a:chExt cx="7010400" cy="45719"/>
          </a:xfrm>
        </p:grpSpPr>
        <p:sp>
          <p:nvSpPr>
            <p:cNvPr id="72" name="Google Shape;72;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vl1pPr>
            <a:lvl2pPr indent="-368300" lvl="1" marL="914400" marR="0" algn="l">
              <a:lnSpc>
                <a:spcPct val="100000"/>
              </a:lnSpc>
              <a:spcBef>
                <a:spcPts val="440"/>
              </a:spcBef>
              <a:spcAft>
                <a:spcPts val="0"/>
              </a:spcAft>
              <a:buClr>
                <a:schemeClr val="dk1"/>
              </a:buClr>
              <a:buSzPts val="2200"/>
              <a:buFont typeface="Arial"/>
              <a:buChar char="–"/>
              <a:defRPr sz="22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6" name="Google Shape;76;p6"/>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68300" lvl="1" marL="914400" algn="l">
              <a:spcBef>
                <a:spcPts val="440"/>
              </a:spcBef>
              <a:spcAft>
                <a:spcPts val="0"/>
              </a:spcAft>
              <a:buClr>
                <a:schemeClr val="dk1"/>
              </a:buClr>
              <a:buSzPts val="2200"/>
              <a:buChar char="–"/>
              <a:defRPr/>
            </a:lvl2pPr>
            <a:lvl3pPr indent="-355600" lvl="2" marL="1371600" algn="l">
              <a:spcBef>
                <a:spcPts val="400"/>
              </a:spcBef>
              <a:spcAft>
                <a:spcPts val="0"/>
              </a:spcAft>
              <a:buClr>
                <a:schemeClr val="dk1"/>
              </a:buClr>
              <a:buSzPts val="2000"/>
              <a:buChar char="•"/>
              <a:defRPr/>
            </a:lvl3pPr>
            <a:lvl4pPr indent="-342900" lvl="3" marL="1828800" algn="l">
              <a:spcBef>
                <a:spcPts val="360"/>
              </a:spcBef>
              <a:spcAft>
                <a:spcPts val="0"/>
              </a:spcAft>
              <a:buClr>
                <a:schemeClr val="dk1"/>
              </a:buClr>
              <a:buSzPts val="1800"/>
              <a:buChar char="–"/>
              <a:defRPr/>
            </a:lvl4pPr>
            <a:lvl5pPr indent="-330200" lvl="4" marL="2286000" algn="l">
              <a:spcBef>
                <a:spcPts val="320"/>
              </a:spcBef>
              <a:spcAft>
                <a:spcPts val="0"/>
              </a:spcAft>
              <a:buClr>
                <a:schemeClr val="dk1"/>
              </a:buClr>
              <a:buSzPts val="16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6"/>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8" name="Shape 78"/>
        <p:cNvGrpSpPr/>
        <p:nvPr/>
      </p:nvGrpSpPr>
      <p:grpSpPr>
        <a:xfrm>
          <a:off x="0" y="0"/>
          <a:ext cx="0" cy="0"/>
          <a:chOff x="0" y="0"/>
          <a:chExt cx="0" cy="0"/>
        </a:xfrm>
      </p:grpSpPr>
      <p:sp>
        <p:nvSpPr>
          <p:cNvPr id="79" name="Google Shape;79;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82" name="Google Shape;82;p7"/>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83" name="Google Shape;83;p7"/>
          <p:cNvGrpSpPr/>
          <p:nvPr/>
        </p:nvGrpSpPr>
        <p:grpSpPr>
          <a:xfrm>
            <a:off x="2133600" y="6324600"/>
            <a:ext cx="7010400" cy="46038"/>
            <a:chOff x="1905000" y="6553200"/>
            <a:chExt cx="7010400" cy="45719"/>
          </a:xfrm>
        </p:grpSpPr>
        <p:sp>
          <p:nvSpPr>
            <p:cNvPr id="84" name="Google Shape;84;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7" name="Google Shape;87;p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88" name="Google Shape;88;p7"/>
          <p:cNvGrpSpPr/>
          <p:nvPr/>
        </p:nvGrpSpPr>
        <p:grpSpPr>
          <a:xfrm>
            <a:off x="0" y="1295400"/>
            <a:ext cx="7010400" cy="46038"/>
            <a:chOff x="1905000" y="6553200"/>
            <a:chExt cx="7010400" cy="45719"/>
          </a:xfrm>
        </p:grpSpPr>
        <p:sp>
          <p:nvSpPr>
            <p:cNvPr id="89" name="Google Shape;89;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7"/>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Clr>
                <a:schemeClr val="dk1"/>
              </a:buClr>
              <a:buSzPts val="2800"/>
              <a:buNone/>
              <a:defRPr b="1" sz="28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3" name="Google Shape;93;p7"/>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68300" lvl="1" marL="914400" algn="l">
              <a:spcBef>
                <a:spcPts val="440"/>
              </a:spcBef>
              <a:spcAft>
                <a:spcPts val="0"/>
              </a:spcAft>
              <a:buClr>
                <a:schemeClr val="dk1"/>
              </a:buClr>
              <a:buSzPts val="2200"/>
              <a:buChar char="–"/>
              <a:defRPr sz="22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4" name="Google Shape;94;p7"/>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Clr>
                <a:schemeClr val="dk1"/>
              </a:buClr>
              <a:buSzPts val="2800"/>
              <a:buNone/>
              <a:defRPr b="1" sz="2800">
                <a:solidFill>
                  <a:schemeClr val="dk1"/>
                </a:solidFill>
                <a:latin typeface="Calibri"/>
                <a:ea typeface="Calibri"/>
                <a:cs typeface="Calibri"/>
                <a:sym typeface="Calibri"/>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5" name="Google Shape;95;p7"/>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68300" lvl="1" marL="914400" algn="l">
              <a:spcBef>
                <a:spcPts val="440"/>
              </a:spcBef>
              <a:spcAft>
                <a:spcPts val="0"/>
              </a:spcAft>
              <a:buClr>
                <a:schemeClr val="dk1"/>
              </a:buClr>
              <a:buSzPts val="2200"/>
              <a:buChar char="–"/>
              <a:defRPr/>
            </a:lvl2pPr>
            <a:lvl3pPr indent="-355600" lvl="2" marL="1371600" algn="l">
              <a:spcBef>
                <a:spcPts val="400"/>
              </a:spcBef>
              <a:spcAft>
                <a:spcPts val="0"/>
              </a:spcAft>
              <a:buClr>
                <a:schemeClr val="dk1"/>
              </a:buClr>
              <a:buSzPts val="2000"/>
              <a:buChar char="•"/>
              <a:defRPr/>
            </a:lvl3pPr>
            <a:lvl4pPr indent="-342900" lvl="3" marL="1828800" algn="l">
              <a:spcBef>
                <a:spcPts val="360"/>
              </a:spcBef>
              <a:spcAft>
                <a:spcPts val="0"/>
              </a:spcAft>
              <a:buClr>
                <a:schemeClr val="dk1"/>
              </a:buClr>
              <a:buSzPts val="1800"/>
              <a:buChar char="–"/>
              <a:defRPr/>
            </a:lvl4pPr>
            <a:lvl5pPr indent="-330200" lvl="4" marL="2286000" algn="l">
              <a:spcBef>
                <a:spcPts val="320"/>
              </a:spcBef>
              <a:spcAft>
                <a:spcPts val="0"/>
              </a:spcAft>
              <a:buClr>
                <a:schemeClr val="dk1"/>
              </a:buClr>
              <a:buSzPts val="16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7"/>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7" name="Shape 97"/>
        <p:cNvGrpSpPr/>
        <p:nvPr/>
      </p:nvGrpSpPr>
      <p:grpSpPr>
        <a:xfrm>
          <a:off x="0" y="0"/>
          <a:ext cx="0" cy="0"/>
          <a:chOff x="0" y="0"/>
          <a:chExt cx="0" cy="0"/>
        </a:xfrm>
      </p:grpSpPr>
      <p:sp>
        <p:nvSpPr>
          <p:cNvPr id="98" name="Google Shape;9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101" name="Google Shape;101;p8"/>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102" name="Google Shape;102;p8"/>
          <p:cNvGrpSpPr/>
          <p:nvPr/>
        </p:nvGrpSpPr>
        <p:grpSpPr>
          <a:xfrm>
            <a:off x="2133600" y="6324600"/>
            <a:ext cx="7010400" cy="46038"/>
            <a:chOff x="1905000" y="6553200"/>
            <a:chExt cx="7010400" cy="45719"/>
          </a:xfrm>
        </p:grpSpPr>
        <p:sp>
          <p:nvSpPr>
            <p:cNvPr id="103" name="Google Shape;103;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6" name="Google Shape;106;p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07" name="Google Shape;107;p8"/>
          <p:cNvGrpSpPr/>
          <p:nvPr/>
        </p:nvGrpSpPr>
        <p:grpSpPr>
          <a:xfrm>
            <a:off x="0" y="1295400"/>
            <a:ext cx="7010400" cy="46038"/>
            <a:chOff x="1905000" y="6553200"/>
            <a:chExt cx="7010400" cy="45719"/>
          </a:xfrm>
        </p:grpSpPr>
        <p:sp>
          <p:nvSpPr>
            <p:cNvPr id="108" name="Google Shape;108;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1" name="Google Shape;111;p8"/>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2" name="Shape 112"/>
        <p:cNvGrpSpPr/>
        <p:nvPr/>
      </p:nvGrpSpPr>
      <p:grpSpPr>
        <a:xfrm>
          <a:off x="0" y="0"/>
          <a:ext cx="0" cy="0"/>
          <a:chOff x="0" y="0"/>
          <a:chExt cx="0" cy="0"/>
        </a:xfrm>
      </p:grpSpPr>
      <p:sp>
        <p:nvSpPr>
          <p:cNvPr id="113" name="Google Shape;11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116" name="Google Shape;116;p9"/>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117" name="Google Shape;117;p9"/>
          <p:cNvGrpSpPr/>
          <p:nvPr/>
        </p:nvGrpSpPr>
        <p:grpSpPr>
          <a:xfrm>
            <a:off x="2133600" y="6324600"/>
            <a:ext cx="7010400" cy="46038"/>
            <a:chOff x="1905000" y="6553200"/>
            <a:chExt cx="7010400" cy="45719"/>
          </a:xfrm>
        </p:grpSpPr>
        <p:sp>
          <p:nvSpPr>
            <p:cNvPr id="118" name="Google Shape;118;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1" name="Google Shape;121;p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22" name="Google Shape;122;p9"/>
          <p:cNvGrpSpPr/>
          <p:nvPr/>
        </p:nvGrpSpPr>
        <p:grpSpPr>
          <a:xfrm>
            <a:off x="0" y="1295400"/>
            <a:ext cx="7010400" cy="46038"/>
            <a:chOff x="1905000" y="6553200"/>
            <a:chExt cx="7010400" cy="45719"/>
          </a:xfrm>
        </p:grpSpPr>
        <p:sp>
          <p:nvSpPr>
            <p:cNvPr id="123" name="Google Shape;123;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6" name="Shape 126"/>
        <p:cNvGrpSpPr/>
        <p:nvPr/>
      </p:nvGrpSpPr>
      <p:grpSpPr>
        <a:xfrm>
          <a:off x="0" y="0"/>
          <a:ext cx="0" cy="0"/>
          <a:chOff x="0" y="0"/>
          <a:chExt cx="0" cy="0"/>
        </a:xfrm>
      </p:grpSpPr>
      <p:sp>
        <p:nvSpPr>
          <p:cNvPr id="127" name="Google Shape;127;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130" name="Google Shape;130;p10"/>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131" name="Google Shape;131;p10"/>
          <p:cNvGrpSpPr/>
          <p:nvPr/>
        </p:nvGrpSpPr>
        <p:grpSpPr>
          <a:xfrm>
            <a:off x="2133600" y="6324600"/>
            <a:ext cx="7010400" cy="46038"/>
            <a:chOff x="1905000" y="6553200"/>
            <a:chExt cx="7010400" cy="45719"/>
          </a:xfrm>
        </p:grpSpPr>
        <p:sp>
          <p:nvSpPr>
            <p:cNvPr id="132" name="Google Shape;132;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35" name="Google Shape;135;p1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6" name="Google Shape;136;p10"/>
          <p:cNvGrpSpPr/>
          <p:nvPr/>
        </p:nvGrpSpPr>
        <p:grpSpPr>
          <a:xfrm>
            <a:off x="0" y="1295400"/>
            <a:ext cx="7010400" cy="46038"/>
            <a:chOff x="1905000" y="6553200"/>
            <a:chExt cx="7010400" cy="45719"/>
          </a:xfrm>
        </p:grpSpPr>
        <p:sp>
          <p:nvSpPr>
            <p:cNvPr id="137" name="Google Shape;137;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0" name="Google Shape;140;p10"/>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68300" lvl="1" marL="914400" algn="l">
              <a:spcBef>
                <a:spcPts val="440"/>
              </a:spcBef>
              <a:spcAft>
                <a:spcPts val="0"/>
              </a:spcAft>
              <a:buClr>
                <a:schemeClr val="dk1"/>
              </a:buClr>
              <a:buSzPts val="2200"/>
              <a:buChar char="–"/>
              <a:defRPr sz="22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30200" lvl="4" marL="2286000" algn="l">
              <a:spcBef>
                <a:spcPts val="320"/>
              </a:spcBef>
              <a:spcAft>
                <a:spcPts val="0"/>
              </a:spcAft>
              <a:buClr>
                <a:schemeClr val="dk1"/>
              </a:buClr>
              <a:buSzPts val="1600"/>
              <a:buChar char="»"/>
              <a:defRPr sz="16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41" name="Google Shape;141;p10"/>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2" name="Google Shape;142;p10"/>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43" name="Shape 143"/>
        <p:cNvGrpSpPr/>
        <p:nvPr/>
      </p:nvGrpSpPr>
      <p:grpSpPr>
        <a:xfrm>
          <a:off x="0" y="0"/>
          <a:ext cx="0" cy="0"/>
          <a:chOff x="0" y="0"/>
          <a:chExt cx="0" cy="0"/>
        </a:xfrm>
      </p:grpSpPr>
      <p:sp>
        <p:nvSpPr>
          <p:cNvPr id="144" name="Google Shape;144;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Picture 7.png" id="148" name="Google Shape;148;p11"/>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149" name="Google Shape;149;p11"/>
          <p:cNvGrpSpPr/>
          <p:nvPr/>
        </p:nvGrpSpPr>
        <p:grpSpPr>
          <a:xfrm>
            <a:off x="2133600" y="6324600"/>
            <a:ext cx="7010400" cy="46038"/>
            <a:chOff x="1905000" y="6553200"/>
            <a:chExt cx="7010400" cy="45719"/>
          </a:xfrm>
        </p:grpSpPr>
        <p:sp>
          <p:nvSpPr>
            <p:cNvPr id="150" name="Google Shape;150;p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2" name="Google Shape;152;p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53" name="Google Shape;153;p1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sp>
        <p:nvSpPr>
          <p:cNvPr id="154" name="Google Shape;154;p11"/>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55" name="Google Shape;155;p11"/>
          <p:cNvSpPr txBox="1"/>
          <p:nvPr/>
        </p:nvSpPr>
        <p:spPr>
          <a:xfrm>
            <a:off x="1792288" y="5407025"/>
            <a:ext cx="5486400" cy="304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Click to edit Master title style</a:t>
            </a:r>
            <a:endParaRPr b="1" i="0" sz="1800" u="none" cap="none" strike="noStrike">
              <a:solidFill>
                <a:schemeClr val="dk1"/>
              </a:solidFill>
              <a:latin typeface="Calibri"/>
              <a:ea typeface="Calibri"/>
              <a:cs typeface="Calibri"/>
              <a:sym typeface="Calibri"/>
            </a:endParaRPr>
          </a:p>
        </p:txBody>
      </p:sp>
      <p:sp>
        <p:nvSpPr>
          <p:cNvPr id="156" name="Google Shape;156;p11"/>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7" name="Google Shape;157;p11"/>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58" name="Google Shape;158;p11"/>
          <p:cNvGrpSpPr/>
          <p:nvPr/>
        </p:nvGrpSpPr>
        <p:grpSpPr>
          <a:xfrm>
            <a:off x="0" y="1295400"/>
            <a:ext cx="7010400" cy="46038"/>
            <a:chOff x="1905000" y="6553200"/>
            <a:chExt cx="7010400" cy="45719"/>
          </a:xfrm>
        </p:grpSpPr>
        <p:sp>
          <p:nvSpPr>
            <p:cNvPr id="159" name="Google Shape;159;p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0" name="Google Shape;160;p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
          <p:cNvSpPr txBox="1"/>
          <p:nvPr>
            <p:ph idx="4294967295" type="ctrTitle"/>
          </p:nvPr>
        </p:nvSpPr>
        <p:spPr>
          <a:xfrm>
            <a:off x="2294675" y="3243075"/>
            <a:ext cx="6172200" cy="2550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800">
                <a:solidFill>
                  <a:schemeClr val="lt1"/>
                </a:solidFill>
                <a:latin typeface="Times New Roman"/>
                <a:ea typeface="Times New Roman"/>
                <a:cs typeface="Times New Roman"/>
                <a:sym typeface="Times New Roman"/>
              </a:rPr>
              <a:t>DEVELOPMENT OF ATTENDANCE VERIFICATION MODEL USING IMAGE ANALYTICS</a:t>
            </a:r>
            <a:endParaRPr sz="5200">
              <a:solidFill>
                <a:schemeClr val="lt1"/>
              </a:solidFill>
            </a:endParaRPr>
          </a:p>
        </p:txBody>
      </p:sp>
      <p:sp>
        <p:nvSpPr>
          <p:cNvPr id="199" name="Google Shape;199;p1"/>
          <p:cNvSpPr txBox="1"/>
          <p:nvPr>
            <p:ph idx="1" type="subTitle"/>
          </p:nvPr>
        </p:nvSpPr>
        <p:spPr>
          <a:xfrm>
            <a:off x="2514600" y="5332412"/>
            <a:ext cx="6172200" cy="763587"/>
          </a:xfrm>
          <a:prstGeom prst="rect">
            <a:avLst/>
          </a:prstGeom>
          <a:noFill/>
          <a:ln>
            <a:noFill/>
          </a:ln>
        </p:spPr>
        <p:txBody>
          <a:bodyPr anchorCtr="0" anchor="t" bIns="45700" lIns="91425" spcFirstLastPara="1" rIns="91425" wrap="square" tIns="45700">
            <a:normAutofit lnSpcReduction="10000"/>
          </a:bodyPr>
          <a:lstStyle/>
          <a:p>
            <a:pPr indent="0" lvl="0" marL="0" rtl="0" algn="r">
              <a:spcBef>
                <a:spcPts val="0"/>
              </a:spcBef>
              <a:spcAft>
                <a:spcPts val="0"/>
              </a:spcAft>
              <a:buClr>
                <a:srgbClr val="888888"/>
              </a:buClr>
              <a:buSzPts val="2400"/>
              <a:buNone/>
            </a:pPr>
            <a:r>
              <a:rPr lang="en-US"/>
              <a:t>Ritvik Mittal</a:t>
            </a:r>
            <a:endParaRPr/>
          </a:p>
          <a:p>
            <a:pPr indent="0" lvl="0" marL="0" rtl="0" algn="r">
              <a:spcBef>
                <a:spcPts val="0"/>
              </a:spcBef>
              <a:spcAft>
                <a:spcPts val="0"/>
              </a:spcAft>
              <a:buClr>
                <a:srgbClr val="888888"/>
              </a:buClr>
              <a:buSzPts val="2400"/>
              <a:buNone/>
            </a:pPr>
            <a:r>
              <a:rPr lang="en-US"/>
              <a:t>Vidit Goyal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2ad7b9ed23_0_0"/>
          <p:cNvSpPr txBox="1"/>
          <p:nvPr>
            <p:ph idx="1" type="body"/>
          </p:nvPr>
        </p:nvSpPr>
        <p:spPr>
          <a:xfrm>
            <a:off x="245800" y="1960838"/>
            <a:ext cx="8229600" cy="49833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480"/>
              </a:spcBef>
              <a:spcAft>
                <a:spcPts val="0"/>
              </a:spcAft>
              <a:buSzPts val="2200"/>
              <a:buChar char="•"/>
            </a:pPr>
            <a:r>
              <a:rPr lang="en-US" sz="2200">
                <a:highlight>
                  <a:srgbClr val="FFFFFF"/>
                </a:highlight>
              </a:rPr>
              <a:t>The Mahatma Gandhi National Rural Employment Guarantee Act (MGNREGA) 2005 plays a crucial role in providing employment opportunities and social security to rural households in India. </a:t>
            </a:r>
            <a:endParaRPr sz="2200">
              <a:highlight>
                <a:srgbClr val="FFFFFF"/>
              </a:highlight>
            </a:endParaRPr>
          </a:p>
          <a:p>
            <a:pPr indent="0" lvl="0" marL="0" rtl="0" algn="l">
              <a:lnSpc>
                <a:spcPct val="115000"/>
              </a:lnSpc>
              <a:spcBef>
                <a:spcPts val="480"/>
              </a:spcBef>
              <a:spcAft>
                <a:spcPts val="0"/>
              </a:spcAft>
              <a:buNone/>
            </a:pPr>
            <a:r>
              <a:t/>
            </a:r>
            <a:endParaRPr sz="2200">
              <a:highlight>
                <a:srgbClr val="FFFFFF"/>
              </a:highlight>
            </a:endParaRPr>
          </a:p>
          <a:p>
            <a:pPr indent="-368300" lvl="0" marL="457200" rtl="0" algn="l">
              <a:lnSpc>
                <a:spcPct val="115000"/>
              </a:lnSpc>
              <a:spcBef>
                <a:spcPts val="480"/>
              </a:spcBef>
              <a:spcAft>
                <a:spcPts val="0"/>
              </a:spcAft>
              <a:buSzPts val="2200"/>
              <a:buChar char="•"/>
            </a:pPr>
            <a:r>
              <a:rPr lang="en-US" sz="2200">
                <a:highlight>
                  <a:srgbClr val="FFFFFF"/>
                </a:highlight>
              </a:rPr>
              <a:t>However, the manual process of verifying attendance poses significant challenges, including errors, time-consuming procedures, and potential instances of fraudulent reporting. </a:t>
            </a:r>
            <a:endParaRPr sz="2200">
              <a:highlight>
                <a:srgbClr val="FFFFFF"/>
              </a:highlight>
            </a:endParaRPr>
          </a:p>
          <a:p>
            <a:pPr indent="0" lvl="0" marL="0" rtl="0" algn="l">
              <a:lnSpc>
                <a:spcPct val="115000"/>
              </a:lnSpc>
              <a:spcBef>
                <a:spcPts val="480"/>
              </a:spcBef>
              <a:spcAft>
                <a:spcPts val="0"/>
              </a:spcAft>
              <a:buNone/>
            </a:pPr>
            <a:r>
              <a:t/>
            </a:r>
            <a:endParaRPr sz="2200"/>
          </a:p>
        </p:txBody>
      </p:sp>
      <p:sp>
        <p:nvSpPr>
          <p:cNvPr id="268" name="Google Shape;268;g22ad7b9ed23_0_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9" name="Google Shape;269;g22ad7b9ed23_0_0"/>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Research Problem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2ad7b9ed23_0_16"/>
          <p:cNvSpPr txBox="1"/>
          <p:nvPr>
            <p:ph idx="1" type="body"/>
          </p:nvPr>
        </p:nvSpPr>
        <p:spPr>
          <a:xfrm>
            <a:off x="304800" y="1577413"/>
            <a:ext cx="8229600" cy="49833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480"/>
              </a:spcBef>
              <a:spcAft>
                <a:spcPts val="0"/>
              </a:spcAft>
              <a:buSzPts val="2200"/>
              <a:buChar char="•"/>
            </a:pPr>
            <a:r>
              <a:rPr lang="en-US" sz="2200"/>
              <a:t>We confront a substantial predicament characterized by a scenario wherein the number of registered individuals within a specific gram panchayat does not correspond to the count captured in the associated attendance picture. </a:t>
            </a:r>
            <a:endParaRPr sz="2200"/>
          </a:p>
          <a:p>
            <a:pPr indent="0" lvl="0" marL="0" rtl="0" algn="l">
              <a:lnSpc>
                <a:spcPct val="115000"/>
              </a:lnSpc>
              <a:spcBef>
                <a:spcPts val="480"/>
              </a:spcBef>
              <a:spcAft>
                <a:spcPts val="0"/>
              </a:spcAft>
              <a:buNone/>
            </a:pPr>
            <a:r>
              <a:t/>
            </a:r>
            <a:endParaRPr sz="2200"/>
          </a:p>
          <a:p>
            <a:pPr indent="-368300" lvl="0" marL="457200" rtl="0" algn="l">
              <a:lnSpc>
                <a:spcPct val="115000"/>
              </a:lnSpc>
              <a:spcBef>
                <a:spcPts val="480"/>
              </a:spcBef>
              <a:spcAft>
                <a:spcPts val="0"/>
              </a:spcAft>
              <a:buSzPts val="2200"/>
              <a:buChar char="•"/>
            </a:pPr>
            <a:r>
              <a:rPr lang="en-US" sz="2200"/>
              <a:t> This discrepancy in attendance counts engenders profound concerns regarding the potential financial implications and the potential misappropriation of allocated funds within the MGNREGA framework.</a:t>
            </a:r>
            <a:endParaRPr sz="2200"/>
          </a:p>
          <a:p>
            <a:pPr indent="0" lvl="0" marL="0" rtl="0" algn="l">
              <a:spcBef>
                <a:spcPts val="480"/>
              </a:spcBef>
              <a:spcAft>
                <a:spcPts val="0"/>
              </a:spcAft>
              <a:buNone/>
            </a:pPr>
            <a:r>
              <a:t/>
            </a:r>
            <a:endParaRPr/>
          </a:p>
        </p:txBody>
      </p:sp>
      <p:sp>
        <p:nvSpPr>
          <p:cNvPr id="276" name="Google Shape;276;g22ad7b9ed23_0_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7" name="Google Shape;277;g22ad7b9ed23_0_1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Fraudulent Reporting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2ad7b9ed23_0_8"/>
          <p:cNvSpPr txBox="1"/>
          <p:nvPr>
            <p:ph idx="1" type="body"/>
          </p:nvPr>
        </p:nvSpPr>
        <p:spPr>
          <a:xfrm>
            <a:off x="457200" y="1561138"/>
            <a:ext cx="8229600" cy="49833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480"/>
              </a:spcBef>
              <a:spcAft>
                <a:spcPts val="0"/>
              </a:spcAft>
              <a:buSzPts val="2200"/>
              <a:buChar char="•"/>
            </a:pPr>
            <a:r>
              <a:rPr lang="en-US" sz="2200">
                <a:highlight>
                  <a:srgbClr val="FFFFFF"/>
                </a:highlight>
              </a:rPr>
              <a:t>The primary objective of this research is to automate the process of attendance checking through the implementation of an automated system, using Python. </a:t>
            </a:r>
            <a:endParaRPr sz="2200">
              <a:highlight>
                <a:srgbClr val="FFFFFF"/>
              </a:highlight>
            </a:endParaRPr>
          </a:p>
          <a:p>
            <a:pPr indent="0" lvl="0" marL="0" rtl="0" algn="l">
              <a:lnSpc>
                <a:spcPct val="115000"/>
              </a:lnSpc>
              <a:spcBef>
                <a:spcPts val="480"/>
              </a:spcBef>
              <a:spcAft>
                <a:spcPts val="0"/>
              </a:spcAft>
              <a:buNone/>
            </a:pPr>
            <a:r>
              <a:t/>
            </a:r>
            <a:endParaRPr sz="2200">
              <a:highlight>
                <a:srgbClr val="FFFFFF"/>
              </a:highlight>
            </a:endParaRPr>
          </a:p>
          <a:p>
            <a:pPr indent="-368300" lvl="0" marL="457200" rtl="0" algn="l">
              <a:lnSpc>
                <a:spcPct val="115000"/>
              </a:lnSpc>
              <a:spcBef>
                <a:spcPts val="480"/>
              </a:spcBef>
              <a:spcAft>
                <a:spcPts val="0"/>
              </a:spcAft>
              <a:buSzPts val="2200"/>
              <a:buChar char="•"/>
            </a:pPr>
            <a:r>
              <a:rPr lang="en-US" sz="2200">
                <a:highlight>
                  <a:srgbClr val="FFFFFF"/>
                </a:highlight>
              </a:rPr>
              <a:t>By eliminating the manual and time-consuming task of physically taking attendance, this research aims to streamline and enhance efficiency in various educational and professional settings. </a:t>
            </a:r>
            <a:endParaRPr sz="2200">
              <a:highlight>
                <a:srgbClr val="FFFFFF"/>
              </a:highlight>
            </a:endParaRPr>
          </a:p>
          <a:p>
            <a:pPr indent="0" lvl="0" marL="0" rtl="0" algn="l">
              <a:lnSpc>
                <a:spcPct val="115000"/>
              </a:lnSpc>
              <a:spcBef>
                <a:spcPts val="480"/>
              </a:spcBef>
              <a:spcAft>
                <a:spcPts val="0"/>
              </a:spcAft>
              <a:buNone/>
            </a:pPr>
            <a:r>
              <a:t/>
            </a:r>
            <a:endParaRPr sz="2200">
              <a:highlight>
                <a:srgbClr val="FFFFFF"/>
              </a:highlight>
            </a:endParaRPr>
          </a:p>
          <a:p>
            <a:pPr indent="-368300" lvl="0" marL="457200" rtl="0" algn="l">
              <a:lnSpc>
                <a:spcPct val="115000"/>
              </a:lnSpc>
              <a:spcBef>
                <a:spcPts val="480"/>
              </a:spcBef>
              <a:spcAft>
                <a:spcPts val="0"/>
              </a:spcAft>
              <a:buSzPts val="2200"/>
              <a:buChar char="•"/>
            </a:pPr>
            <a:r>
              <a:rPr lang="en-US" sz="2200"/>
              <a:t>To accomplish this goal, an extensive dataset comprising images of individuals in an Indian context was meticulously curated and employed in the training process</a:t>
            </a:r>
            <a:endParaRPr sz="2200">
              <a:highlight>
                <a:srgbClr val="FFFFFF"/>
              </a:highlight>
            </a:endParaRPr>
          </a:p>
        </p:txBody>
      </p:sp>
      <p:sp>
        <p:nvSpPr>
          <p:cNvPr id="284" name="Google Shape;284;g22ad7b9ed23_0_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5" name="Google Shape;285;g22ad7b9ed23_0_8"/>
          <p:cNvSpPr txBox="1"/>
          <p:nvPr>
            <p:ph idx="2" type="body"/>
          </p:nvPr>
        </p:nvSpPr>
        <p:spPr>
          <a:xfrm>
            <a:off x="457200" y="16685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Research Objectives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2ad7b9ed23_0_26"/>
          <p:cNvSpPr txBox="1"/>
          <p:nvPr>
            <p:ph idx="1" type="body"/>
          </p:nvPr>
        </p:nvSpPr>
        <p:spPr>
          <a:xfrm>
            <a:off x="398225" y="1161900"/>
            <a:ext cx="7922700" cy="4534200"/>
          </a:xfrm>
          <a:prstGeom prst="rect">
            <a:avLst/>
          </a:prstGeom>
        </p:spPr>
        <p:txBody>
          <a:bodyPr anchorCtr="0" anchor="t" bIns="45700" lIns="91425" spcFirstLastPara="1" rIns="91425" wrap="square" tIns="45700">
            <a:noAutofit/>
          </a:bodyPr>
          <a:lstStyle/>
          <a:p>
            <a:pPr indent="0" lvl="0" marL="0" rtl="0" algn="l">
              <a:lnSpc>
                <a:spcPct val="105000"/>
              </a:lnSpc>
              <a:spcBef>
                <a:spcPts val="480"/>
              </a:spcBef>
              <a:spcAft>
                <a:spcPts val="0"/>
              </a:spcAft>
              <a:buSzPts val="1018"/>
              <a:buNone/>
            </a:pPr>
            <a:r>
              <a:t/>
            </a:r>
            <a:endParaRPr sz="2235"/>
          </a:p>
          <a:p>
            <a:pPr indent="-370522" lvl="0" marL="457200" rtl="0" algn="l">
              <a:lnSpc>
                <a:spcPct val="105000"/>
              </a:lnSpc>
              <a:spcBef>
                <a:spcPts val="480"/>
              </a:spcBef>
              <a:spcAft>
                <a:spcPts val="0"/>
              </a:spcAft>
              <a:buSzPts val="2235"/>
              <a:buChar char="•"/>
            </a:pPr>
            <a:r>
              <a:rPr lang="en-US" sz="2235"/>
              <a:t>The results obtained from the testing phase were recorded and analyzed. Various metrics, such as precision, recall, and F1 score, were employed to assess the system's accuracy.</a:t>
            </a:r>
            <a:endParaRPr sz="2235"/>
          </a:p>
          <a:p>
            <a:pPr indent="0" lvl="0" marL="0" rtl="0" algn="l">
              <a:lnSpc>
                <a:spcPct val="105000"/>
              </a:lnSpc>
              <a:spcBef>
                <a:spcPts val="480"/>
              </a:spcBef>
              <a:spcAft>
                <a:spcPts val="0"/>
              </a:spcAft>
              <a:buSzPts val="1018"/>
              <a:buNone/>
            </a:pPr>
            <a:r>
              <a:t/>
            </a:r>
            <a:endParaRPr sz="2235"/>
          </a:p>
          <a:p>
            <a:pPr indent="-370522" lvl="0" marL="457200" rtl="0" algn="l">
              <a:lnSpc>
                <a:spcPct val="105000"/>
              </a:lnSpc>
              <a:spcBef>
                <a:spcPts val="480"/>
              </a:spcBef>
              <a:spcAft>
                <a:spcPts val="0"/>
              </a:spcAft>
              <a:buSzPts val="2235"/>
              <a:buChar char="•"/>
            </a:pPr>
            <a:r>
              <a:rPr lang="en-US" sz="2235"/>
              <a:t>We aspire to transcend the boundaries of a standalone system. Recognizing the importance of scalability and user-friendliness, we aim to design and implement an application programming interface (API). </a:t>
            </a:r>
            <a:endParaRPr sz="2235"/>
          </a:p>
          <a:p>
            <a:pPr indent="0" lvl="0" marL="0" rtl="0" algn="l">
              <a:lnSpc>
                <a:spcPct val="105000"/>
              </a:lnSpc>
              <a:spcBef>
                <a:spcPts val="480"/>
              </a:spcBef>
              <a:spcAft>
                <a:spcPts val="0"/>
              </a:spcAft>
              <a:buSzPts val="1018"/>
              <a:buNone/>
            </a:pPr>
            <a:r>
              <a:t/>
            </a:r>
            <a:endParaRPr sz="2235"/>
          </a:p>
          <a:p>
            <a:pPr indent="-370522" lvl="0" marL="457200" rtl="0" algn="l">
              <a:lnSpc>
                <a:spcPct val="105000"/>
              </a:lnSpc>
              <a:spcBef>
                <a:spcPts val="480"/>
              </a:spcBef>
              <a:spcAft>
                <a:spcPts val="0"/>
              </a:spcAft>
              <a:buSzPts val="2235"/>
              <a:buChar char="•"/>
            </a:pPr>
            <a:r>
              <a:rPr lang="en-US" sz="2235"/>
              <a:t>This API would facilitate the seamless integration of the developed attendance check system into existing technological infrastructure. </a:t>
            </a:r>
            <a:endParaRPr sz="2235"/>
          </a:p>
        </p:txBody>
      </p:sp>
      <p:sp>
        <p:nvSpPr>
          <p:cNvPr id="292" name="Google Shape;292;g22ad7b9ed23_0_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3" name="Google Shape;293;g22ad7b9ed23_0_2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Research Objectives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2aded74818_0_15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0" name="Google Shape;300;g22aded74818_0_157"/>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7800"/>
              <a:t>Training Models</a:t>
            </a:r>
            <a:endParaRPr sz="7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2aded74818_0_15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7" name="Google Shape;307;g22aded74818_0_151"/>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7700"/>
              <a:t>YOLO v8</a:t>
            </a:r>
            <a:endParaRPr sz="7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2aded74818_0_8"/>
          <p:cNvSpPr txBox="1"/>
          <p:nvPr>
            <p:ph idx="1" type="body"/>
          </p:nvPr>
        </p:nvSpPr>
        <p:spPr>
          <a:xfrm>
            <a:off x="457200" y="1738138"/>
            <a:ext cx="8229600" cy="4983300"/>
          </a:xfrm>
          <a:prstGeom prst="rect">
            <a:avLst/>
          </a:prstGeom>
        </p:spPr>
        <p:txBody>
          <a:bodyPr anchorCtr="0" anchor="t" bIns="45700" lIns="91425" spcFirstLastPara="1" rIns="91425" wrap="square" tIns="45700">
            <a:normAutofit/>
          </a:bodyPr>
          <a:lstStyle/>
          <a:p>
            <a:pPr indent="-393700" lvl="0" marL="457200" rtl="0" algn="l">
              <a:spcBef>
                <a:spcPts val="480"/>
              </a:spcBef>
              <a:spcAft>
                <a:spcPts val="0"/>
              </a:spcAft>
              <a:buSzPts val="2600"/>
              <a:buChar char="➔"/>
            </a:pPr>
            <a:r>
              <a:rPr lang="en-US" sz="2600"/>
              <a:t>YOLO V8 stands for "You Only Look Once" Version 8.</a:t>
            </a:r>
            <a:br>
              <a:rPr lang="en-US" sz="2600"/>
            </a:br>
            <a:endParaRPr sz="2600"/>
          </a:p>
          <a:p>
            <a:pPr indent="-393700" lvl="0" marL="457200" rtl="0" algn="l">
              <a:spcBef>
                <a:spcPts val="0"/>
              </a:spcBef>
              <a:spcAft>
                <a:spcPts val="0"/>
              </a:spcAft>
              <a:buSzPts val="2600"/>
              <a:buChar char="➔"/>
            </a:pPr>
            <a:r>
              <a:rPr lang="en-US" sz="2600"/>
              <a:t>It is an object detection algorithm widely used in computer vision tasks.</a:t>
            </a:r>
            <a:br>
              <a:rPr lang="en-US" sz="2600"/>
            </a:br>
            <a:endParaRPr sz="2600"/>
          </a:p>
          <a:p>
            <a:pPr indent="-393700" lvl="0" marL="457200" rtl="0" algn="l">
              <a:spcBef>
                <a:spcPts val="0"/>
              </a:spcBef>
              <a:spcAft>
                <a:spcPts val="0"/>
              </a:spcAft>
              <a:buSzPts val="2600"/>
              <a:buChar char="➔"/>
            </a:pPr>
            <a:r>
              <a:rPr lang="en-US" sz="2600"/>
              <a:t>YOLO V8 was developed by Joseph Redmon and Ali Farhadi in 2018.</a:t>
            </a:r>
            <a:br>
              <a:rPr lang="en-US" sz="2600"/>
            </a:br>
            <a:endParaRPr sz="2600"/>
          </a:p>
          <a:p>
            <a:pPr indent="-393700" lvl="0" marL="457200" rtl="0" algn="l">
              <a:spcBef>
                <a:spcPts val="0"/>
              </a:spcBef>
              <a:spcAft>
                <a:spcPts val="0"/>
              </a:spcAft>
              <a:buSzPts val="2600"/>
              <a:buChar char="➔"/>
            </a:pPr>
            <a:r>
              <a:rPr lang="en-US" sz="2600"/>
              <a:t>It offers real-time object detection with high accuracy.</a:t>
            </a:r>
            <a:endParaRPr sz="2600"/>
          </a:p>
          <a:p>
            <a:pPr indent="0" lvl="0" marL="0" rtl="0" algn="l">
              <a:spcBef>
                <a:spcPts val="480"/>
              </a:spcBef>
              <a:spcAft>
                <a:spcPts val="0"/>
              </a:spcAft>
              <a:buNone/>
            </a:pPr>
            <a:r>
              <a:t/>
            </a:r>
            <a:endParaRPr sz="2600"/>
          </a:p>
        </p:txBody>
      </p:sp>
      <p:sp>
        <p:nvSpPr>
          <p:cNvPr id="314" name="Google Shape;314;g22aded74818_0_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5" name="Google Shape;315;g22aded74818_0_8"/>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to YOLO V8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2aded74818_0_18"/>
          <p:cNvSpPr txBox="1"/>
          <p:nvPr>
            <p:ph idx="1" type="body"/>
          </p:nvPr>
        </p:nvSpPr>
        <p:spPr>
          <a:xfrm>
            <a:off x="457200" y="1446488"/>
            <a:ext cx="8229600" cy="4983300"/>
          </a:xfrm>
          <a:prstGeom prst="rect">
            <a:avLst/>
          </a:prstGeom>
        </p:spPr>
        <p:txBody>
          <a:bodyPr anchorCtr="0" anchor="t" bIns="45700" lIns="91425" spcFirstLastPara="1" rIns="91425" wrap="square" tIns="45700">
            <a:noAutofit/>
          </a:bodyPr>
          <a:lstStyle/>
          <a:p>
            <a:pPr indent="-387350" lvl="0" marL="457200" rtl="0" algn="l">
              <a:spcBef>
                <a:spcPts val="480"/>
              </a:spcBef>
              <a:spcAft>
                <a:spcPts val="0"/>
              </a:spcAft>
              <a:buSzPts val="2500"/>
              <a:buChar char="➔"/>
            </a:pPr>
            <a:r>
              <a:rPr lang="en-US" sz="2500"/>
              <a:t>YOLO V8 follows a single-shot detection approach, meaning it detects objects in a single pass through the network.</a:t>
            </a:r>
            <a:br>
              <a:rPr lang="en-US" sz="2500"/>
            </a:br>
            <a:endParaRPr sz="2500"/>
          </a:p>
          <a:p>
            <a:pPr indent="-387350" lvl="0" marL="457200" rtl="0" algn="l">
              <a:spcBef>
                <a:spcPts val="0"/>
              </a:spcBef>
              <a:spcAft>
                <a:spcPts val="0"/>
              </a:spcAft>
              <a:buSzPts val="2500"/>
              <a:buChar char="➔"/>
            </a:pPr>
            <a:r>
              <a:rPr lang="en-US" sz="2500"/>
              <a:t>It divides the input image into a grid and predicts bounding boxes and class probabilities for each grid cell.</a:t>
            </a:r>
            <a:br>
              <a:rPr lang="en-US" sz="2500"/>
            </a:br>
            <a:endParaRPr sz="2500"/>
          </a:p>
          <a:p>
            <a:pPr indent="-387350" lvl="0" marL="457200" rtl="0" algn="l">
              <a:spcBef>
                <a:spcPts val="0"/>
              </a:spcBef>
              <a:spcAft>
                <a:spcPts val="0"/>
              </a:spcAft>
              <a:buSzPts val="2500"/>
              <a:buChar char="➔"/>
            </a:pPr>
            <a:r>
              <a:rPr lang="en-US" sz="2500"/>
              <a:t>The predictions are made at different scales to handle objects of varying size</a:t>
            </a:r>
            <a:r>
              <a:rPr lang="en-US" sz="2500"/>
              <a:t>s.</a:t>
            </a:r>
            <a:br>
              <a:rPr lang="en-US" sz="2500"/>
            </a:br>
            <a:endParaRPr sz="2500"/>
          </a:p>
          <a:p>
            <a:pPr indent="-387350" lvl="0" marL="457200" rtl="0" algn="l">
              <a:spcBef>
                <a:spcPts val="0"/>
              </a:spcBef>
              <a:spcAft>
                <a:spcPts val="0"/>
              </a:spcAft>
              <a:buSzPts val="2500"/>
              <a:buChar char="➔"/>
            </a:pPr>
            <a:r>
              <a:rPr lang="en-US" sz="2500"/>
              <a:t>YOLO V8 uses a deep convolutional neural network (CNN) architecture for feature extraction and object detection.</a:t>
            </a:r>
            <a:endParaRPr sz="2500"/>
          </a:p>
          <a:p>
            <a:pPr indent="0" lvl="0" marL="0" rtl="0" algn="l">
              <a:spcBef>
                <a:spcPts val="480"/>
              </a:spcBef>
              <a:spcAft>
                <a:spcPts val="0"/>
              </a:spcAft>
              <a:buNone/>
            </a:pPr>
            <a:r>
              <a:t/>
            </a:r>
            <a:endParaRPr sz="2500"/>
          </a:p>
        </p:txBody>
      </p:sp>
      <p:sp>
        <p:nvSpPr>
          <p:cNvPr id="322" name="Google Shape;322;g22aded74818_0_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3" name="Google Shape;323;g22aded74818_0_18"/>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YOLO V8 Works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2aded74818_0_27"/>
          <p:cNvSpPr txBox="1"/>
          <p:nvPr>
            <p:ph idx="1" type="body"/>
          </p:nvPr>
        </p:nvSpPr>
        <p:spPr>
          <a:xfrm>
            <a:off x="457200" y="1322050"/>
            <a:ext cx="8229600" cy="5399400"/>
          </a:xfrm>
          <a:prstGeom prst="rect">
            <a:avLst/>
          </a:prstGeom>
        </p:spPr>
        <p:txBody>
          <a:bodyPr anchorCtr="0" anchor="t" bIns="45700" lIns="91425" spcFirstLastPara="1" rIns="91425" wrap="square" tIns="45700">
            <a:normAutofit/>
          </a:bodyPr>
          <a:lstStyle/>
          <a:p>
            <a:pPr indent="-374650" lvl="0" marL="457200" rtl="0" algn="l">
              <a:spcBef>
                <a:spcPts val="480"/>
              </a:spcBef>
              <a:spcAft>
                <a:spcPts val="0"/>
              </a:spcAft>
              <a:buSzPts val="2300"/>
              <a:buChar char="➔"/>
            </a:pPr>
            <a:r>
              <a:rPr lang="en-US" sz="2300"/>
              <a:t>YOLO V8 finds applications in various domains, including autonomous driving, surveillance, object tracking, and robotics.</a:t>
            </a:r>
            <a:br>
              <a:rPr lang="en-US" sz="2300"/>
            </a:br>
            <a:endParaRPr sz="2300"/>
          </a:p>
          <a:p>
            <a:pPr indent="-374650" lvl="0" marL="457200" rtl="0" algn="l">
              <a:spcBef>
                <a:spcPts val="0"/>
              </a:spcBef>
              <a:spcAft>
                <a:spcPts val="0"/>
              </a:spcAft>
              <a:buSzPts val="2300"/>
              <a:buChar char="➔"/>
            </a:pPr>
            <a:r>
              <a:rPr lang="en-US" sz="2300"/>
              <a:t>It enables real-time object detection and tracking, making it valuable for real-time systems.</a:t>
            </a:r>
            <a:br>
              <a:rPr lang="en-US" sz="2300"/>
            </a:br>
            <a:endParaRPr sz="2300"/>
          </a:p>
          <a:p>
            <a:pPr indent="-374650" lvl="0" marL="457200" rtl="0" algn="l">
              <a:spcBef>
                <a:spcPts val="0"/>
              </a:spcBef>
              <a:spcAft>
                <a:spcPts val="0"/>
              </a:spcAft>
              <a:buSzPts val="2300"/>
              <a:buChar char="➔"/>
            </a:pPr>
            <a:r>
              <a:rPr lang="en-US" sz="2300"/>
              <a:t>YOLO V8 has been trained on large-scale datasets and can detect a wide range of objects, including people, vehicles, animals, and everyday objects.</a:t>
            </a:r>
            <a:br>
              <a:rPr lang="en-US" sz="2300"/>
            </a:br>
            <a:endParaRPr sz="2300"/>
          </a:p>
          <a:p>
            <a:pPr indent="-374650" lvl="0" marL="457200" rtl="0" algn="l">
              <a:spcBef>
                <a:spcPts val="0"/>
              </a:spcBef>
              <a:spcAft>
                <a:spcPts val="0"/>
              </a:spcAft>
              <a:buSzPts val="2300"/>
              <a:buChar char="➔"/>
            </a:pPr>
            <a:r>
              <a:rPr lang="en-US" sz="2300"/>
              <a:t>It provides a foundation for building advanced computer vision applications that require robust and efficient object detection capabilities.</a:t>
            </a:r>
            <a:endParaRPr sz="2300"/>
          </a:p>
        </p:txBody>
      </p:sp>
      <p:sp>
        <p:nvSpPr>
          <p:cNvPr id="330" name="Google Shape;330;g22aded74818_0_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1" name="Google Shape;331;g22aded74818_0_27"/>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Applications of YOLO V8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2aded74818_0_36"/>
          <p:cNvSpPr txBox="1"/>
          <p:nvPr>
            <p:ph idx="1" type="body"/>
          </p:nvPr>
        </p:nvSpPr>
        <p:spPr>
          <a:xfrm>
            <a:off x="457200" y="1341438"/>
            <a:ext cx="8229600" cy="4983300"/>
          </a:xfrm>
          <a:prstGeom prst="rect">
            <a:avLst/>
          </a:prstGeom>
        </p:spPr>
        <p:txBody>
          <a:bodyPr anchorCtr="0" anchor="t" bIns="45700" lIns="91425" spcFirstLastPara="1" rIns="91425" wrap="square" tIns="45700">
            <a:noAutofit/>
          </a:bodyPr>
          <a:lstStyle/>
          <a:p>
            <a:pPr indent="-406400" lvl="0" marL="457200" rtl="0" algn="l">
              <a:spcBef>
                <a:spcPts val="480"/>
              </a:spcBef>
              <a:spcAft>
                <a:spcPts val="0"/>
              </a:spcAft>
              <a:buSzPts val="2800"/>
              <a:buChar char="➔"/>
            </a:pPr>
            <a:r>
              <a:rPr i="1" lang="en-US" sz="2800"/>
              <a:t>Advantages:</a:t>
            </a:r>
            <a:endParaRPr i="1" sz="2800"/>
          </a:p>
          <a:p>
            <a:pPr indent="-393700" lvl="0" marL="457200" rtl="0" algn="l">
              <a:spcBef>
                <a:spcPts val="0"/>
              </a:spcBef>
              <a:spcAft>
                <a:spcPts val="0"/>
              </a:spcAft>
              <a:buSzPts val="2600"/>
              <a:buChar char="-"/>
            </a:pPr>
            <a:r>
              <a:rPr lang="en-US" sz="2600"/>
              <a:t>Real-time object detection</a:t>
            </a:r>
            <a:endParaRPr sz="2600"/>
          </a:p>
          <a:p>
            <a:pPr indent="-393700" lvl="0" marL="457200" rtl="0" algn="l">
              <a:spcBef>
                <a:spcPts val="0"/>
              </a:spcBef>
              <a:spcAft>
                <a:spcPts val="0"/>
              </a:spcAft>
              <a:buSzPts val="2600"/>
              <a:buChar char="-"/>
            </a:pPr>
            <a:r>
              <a:rPr lang="en-US" sz="2600"/>
              <a:t>High accuracy</a:t>
            </a:r>
            <a:endParaRPr sz="2600"/>
          </a:p>
          <a:p>
            <a:pPr indent="-393700" lvl="0" marL="457200" rtl="0" algn="l">
              <a:spcBef>
                <a:spcPts val="0"/>
              </a:spcBef>
              <a:spcAft>
                <a:spcPts val="0"/>
              </a:spcAft>
              <a:buSzPts val="2600"/>
              <a:buChar char="-"/>
            </a:pPr>
            <a:r>
              <a:rPr lang="en-US" sz="2600"/>
              <a:t>Efficient single-shot detection</a:t>
            </a:r>
            <a:endParaRPr sz="2600"/>
          </a:p>
          <a:p>
            <a:pPr indent="-393700" lvl="0" marL="457200" rtl="0" algn="l">
              <a:spcBef>
                <a:spcPts val="0"/>
              </a:spcBef>
              <a:spcAft>
                <a:spcPts val="0"/>
              </a:spcAft>
              <a:buSzPts val="2600"/>
              <a:buChar char="-"/>
            </a:pPr>
            <a:r>
              <a:rPr lang="en-US" sz="2600"/>
              <a:t>Wide range of detectable objects</a:t>
            </a:r>
            <a:endParaRPr sz="2600"/>
          </a:p>
          <a:p>
            <a:pPr indent="0" lvl="0" marL="0" rtl="0" algn="l">
              <a:spcBef>
                <a:spcPts val="480"/>
              </a:spcBef>
              <a:spcAft>
                <a:spcPts val="0"/>
              </a:spcAft>
              <a:buNone/>
            </a:pPr>
            <a:r>
              <a:t/>
            </a:r>
            <a:endParaRPr sz="2600"/>
          </a:p>
          <a:p>
            <a:pPr indent="-406400" lvl="0" marL="457200" rtl="0" algn="l">
              <a:spcBef>
                <a:spcPts val="480"/>
              </a:spcBef>
              <a:spcAft>
                <a:spcPts val="0"/>
              </a:spcAft>
              <a:buSzPts val="2800"/>
              <a:buChar char="➔"/>
            </a:pPr>
            <a:r>
              <a:rPr i="1" lang="en-US" sz="2800"/>
              <a:t>Limitations:</a:t>
            </a:r>
            <a:endParaRPr i="1" sz="2800"/>
          </a:p>
          <a:p>
            <a:pPr indent="-393700" lvl="0" marL="457200" rtl="0" algn="l">
              <a:spcBef>
                <a:spcPts val="0"/>
              </a:spcBef>
              <a:spcAft>
                <a:spcPts val="0"/>
              </a:spcAft>
              <a:buSzPts val="2600"/>
              <a:buChar char="-"/>
            </a:pPr>
            <a:r>
              <a:rPr lang="en-US" sz="2600"/>
              <a:t>May struggle with small objects or objects with complex shapes</a:t>
            </a:r>
            <a:endParaRPr sz="2600"/>
          </a:p>
          <a:p>
            <a:pPr indent="-393700" lvl="0" marL="457200" rtl="0" algn="l">
              <a:spcBef>
                <a:spcPts val="0"/>
              </a:spcBef>
              <a:spcAft>
                <a:spcPts val="0"/>
              </a:spcAft>
              <a:buSzPts val="2600"/>
              <a:buChar char="-"/>
            </a:pPr>
            <a:r>
              <a:rPr lang="en-US" sz="2600"/>
              <a:t>Can have difficulty in dense scenes with overlapping objects</a:t>
            </a:r>
            <a:endParaRPr sz="2600"/>
          </a:p>
          <a:p>
            <a:pPr indent="0" lvl="0" marL="0" rtl="0" algn="l">
              <a:spcBef>
                <a:spcPts val="480"/>
              </a:spcBef>
              <a:spcAft>
                <a:spcPts val="0"/>
              </a:spcAft>
              <a:buNone/>
            </a:pPr>
            <a:r>
              <a:t/>
            </a:r>
            <a:endParaRPr sz="2600"/>
          </a:p>
        </p:txBody>
      </p:sp>
      <p:sp>
        <p:nvSpPr>
          <p:cNvPr id="338" name="Google Shape;338;g22aded74818_0_3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9" name="Google Shape;339;g22aded74818_0_3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 and Limitations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g22ab98e9312_0_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6" name="Google Shape;206;g22ab98e9312_0_1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a:t>
            </a:r>
            <a:endParaRPr/>
          </a:p>
        </p:txBody>
      </p:sp>
      <p:graphicFrame>
        <p:nvGraphicFramePr>
          <p:cNvPr id="207" name="Google Shape;207;g22ab98e9312_0_16"/>
          <p:cNvGraphicFramePr/>
          <p:nvPr/>
        </p:nvGraphicFramePr>
        <p:xfrm>
          <a:off x="665725" y="1852575"/>
          <a:ext cx="3000000" cy="3000000"/>
        </p:xfrm>
        <a:graphic>
          <a:graphicData uri="http://schemas.openxmlformats.org/drawingml/2006/table">
            <a:tbl>
              <a:tblPr>
                <a:noFill/>
                <a:tableStyleId>{5438732E-B041-4296-821E-E7B24F6C03E3}</a:tableStyleId>
              </a:tblPr>
              <a:tblGrid>
                <a:gridCol w="1647650"/>
                <a:gridCol w="2743175"/>
                <a:gridCol w="2848175"/>
              </a:tblGrid>
              <a:tr h="761425">
                <a:tc>
                  <a:txBody>
                    <a:bodyPr/>
                    <a:lstStyle/>
                    <a:p>
                      <a:pPr indent="0" lvl="0" marL="0" rtl="0" algn="ctr">
                        <a:spcBef>
                          <a:spcPts val="0"/>
                        </a:spcBef>
                        <a:spcAft>
                          <a:spcPts val="0"/>
                        </a:spcAft>
                        <a:buNone/>
                      </a:pPr>
                      <a:r>
                        <a:rPr b="1" i="1" lang="en-US" sz="2600"/>
                        <a:t>NAME</a:t>
                      </a:r>
                      <a:endParaRPr b="1" i="1" sz="2600"/>
                    </a:p>
                  </a:txBody>
                  <a:tcPr marT="91425" marB="91425" marR="91425" marL="91425"/>
                </a:tc>
                <a:tc>
                  <a:txBody>
                    <a:bodyPr/>
                    <a:lstStyle/>
                    <a:p>
                      <a:pPr indent="0" lvl="0" marL="0" rtl="0" algn="ctr">
                        <a:spcBef>
                          <a:spcPts val="0"/>
                        </a:spcBef>
                        <a:spcAft>
                          <a:spcPts val="0"/>
                        </a:spcAft>
                        <a:buNone/>
                      </a:pPr>
                      <a:r>
                        <a:rPr lang="en-US" sz="1700"/>
                        <a:t>VIDIT GOYAL</a:t>
                      </a:r>
                      <a:endParaRPr sz="1700"/>
                    </a:p>
                  </a:txBody>
                  <a:tcPr marT="91425" marB="91425" marR="91425" marL="91425"/>
                </a:tc>
                <a:tc>
                  <a:txBody>
                    <a:bodyPr/>
                    <a:lstStyle/>
                    <a:p>
                      <a:pPr indent="0" lvl="0" marL="0" rtl="0" algn="ctr">
                        <a:spcBef>
                          <a:spcPts val="0"/>
                        </a:spcBef>
                        <a:spcAft>
                          <a:spcPts val="0"/>
                        </a:spcAft>
                        <a:buNone/>
                      </a:pPr>
                      <a:r>
                        <a:rPr lang="en-US" sz="1700"/>
                        <a:t>RITVIK MITTAL</a:t>
                      </a:r>
                      <a:endParaRPr sz="1700"/>
                    </a:p>
                  </a:txBody>
                  <a:tcPr marT="91425" marB="91425" marR="91425" marL="91425"/>
                </a:tc>
              </a:tr>
              <a:tr h="761425">
                <a:tc>
                  <a:txBody>
                    <a:bodyPr/>
                    <a:lstStyle/>
                    <a:p>
                      <a:pPr indent="0" lvl="0" marL="0" rtl="0" algn="ctr">
                        <a:spcBef>
                          <a:spcPts val="0"/>
                        </a:spcBef>
                        <a:spcAft>
                          <a:spcPts val="0"/>
                        </a:spcAft>
                        <a:buNone/>
                      </a:pPr>
                      <a:r>
                        <a:rPr b="1" i="1" lang="en-US" sz="2600"/>
                        <a:t>ID No.</a:t>
                      </a:r>
                      <a:endParaRPr b="1" i="1" sz="2600"/>
                    </a:p>
                  </a:txBody>
                  <a:tcPr marT="91425" marB="91425" marR="91425" marL="91425"/>
                </a:tc>
                <a:tc>
                  <a:txBody>
                    <a:bodyPr/>
                    <a:lstStyle/>
                    <a:p>
                      <a:pPr indent="0" lvl="0" marL="0" rtl="0" algn="ctr">
                        <a:spcBef>
                          <a:spcPts val="0"/>
                        </a:spcBef>
                        <a:spcAft>
                          <a:spcPts val="0"/>
                        </a:spcAft>
                        <a:buNone/>
                      </a:pPr>
                      <a:r>
                        <a:rPr lang="en-US" sz="1700"/>
                        <a:t>2021B4AA2944G</a:t>
                      </a:r>
                      <a:endParaRPr sz="1700"/>
                    </a:p>
                  </a:txBody>
                  <a:tcPr marT="91425" marB="91425" marR="91425" marL="91425"/>
                </a:tc>
                <a:tc>
                  <a:txBody>
                    <a:bodyPr/>
                    <a:lstStyle/>
                    <a:p>
                      <a:pPr indent="0" lvl="0" marL="0" rtl="0" algn="ctr">
                        <a:spcBef>
                          <a:spcPts val="0"/>
                        </a:spcBef>
                        <a:spcAft>
                          <a:spcPts val="0"/>
                        </a:spcAft>
                        <a:buNone/>
                      </a:pPr>
                      <a:r>
                        <a:rPr lang="en-US" sz="1700"/>
                        <a:t>2021A8PS2545P</a:t>
                      </a:r>
                      <a:endParaRPr sz="1700"/>
                    </a:p>
                  </a:txBody>
                  <a:tcPr marT="91425" marB="91425" marR="91425" marL="91425"/>
                </a:tc>
              </a:tr>
              <a:tr h="761425">
                <a:tc>
                  <a:txBody>
                    <a:bodyPr/>
                    <a:lstStyle/>
                    <a:p>
                      <a:pPr indent="0" lvl="0" marL="0" rtl="0" algn="ctr">
                        <a:spcBef>
                          <a:spcPts val="0"/>
                        </a:spcBef>
                        <a:spcAft>
                          <a:spcPts val="0"/>
                        </a:spcAft>
                        <a:buNone/>
                      </a:pPr>
                      <a:r>
                        <a:rPr b="1" i="1" lang="en-US" sz="2600"/>
                        <a:t>Campus</a:t>
                      </a:r>
                      <a:endParaRPr b="1" i="1" sz="2600"/>
                    </a:p>
                  </a:txBody>
                  <a:tcPr marT="91425" marB="91425" marR="91425" marL="91425"/>
                </a:tc>
                <a:tc>
                  <a:txBody>
                    <a:bodyPr/>
                    <a:lstStyle/>
                    <a:p>
                      <a:pPr indent="0" lvl="0" marL="0" rtl="0" algn="ctr">
                        <a:spcBef>
                          <a:spcPts val="0"/>
                        </a:spcBef>
                        <a:spcAft>
                          <a:spcPts val="0"/>
                        </a:spcAft>
                        <a:buNone/>
                      </a:pPr>
                      <a:r>
                        <a:rPr lang="en-US" sz="1700"/>
                        <a:t>GOA</a:t>
                      </a:r>
                      <a:endParaRPr sz="1700"/>
                    </a:p>
                  </a:txBody>
                  <a:tcPr marT="91425" marB="91425" marR="91425" marL="91425"/>
                </a:tc>
                <a:tc>
                  <a:txBody>
                    <a:bodyPr/>
                    <a:lstStyle/>
                    <a:p>
                      <a:pPr indent="0" lvl="0" marL="0" rtl="0" algn="ctr">
                        <a:spcBef>
                          <a:spcPts val="0"/>
                        </a:spcBef>
                        <a:spcAft>
                          <a:spcPts val="0"/>
                        </a:spcAft>
                        <a:buNone/>
                      </a:pPr>
                      <a:r>
                        <a:rPr lang="en-US" sz="1700"/>
                        <a:t>PILANI</a:t>
                      </a:r>
                      <a:endParaRPr sz="1700"/>
                    </a:p>
                  </a:txBody>
                  <a:tcPr marT="91425" marB="91425" marR="91425" marL="91425"/>
                </a:tc>
              </a:tr>
              <a:tr h="1265825">
                <a:tc>
                  <a:txBody>
                    <a:bodyPr/>
                    <a:lstStyle/>
                    <a:p>
                      <a:pPr indent="0" lvl="0" marL="0" rtl="0" algn="ctr">
                        <a:spcBef>
                          <a:spcPts val="0"/>
                        </a:spcBef>
                        <a:spcAft>
                          <a:spcPts val="0"/>
                        </a:spcAft>
                        <a:buNone/>
                      </a:pPr>
                      <a:r>
                        <a:rPr b="1" i="1" lang="en-US" sz="2600"/>
                        <a:t>Branch</a:t>
                      </a:r>
                      <a:endParaRPr b="1" i="1" sz="2600"/>
                    </a:p>
                  </a:txBody>
                  <a:tcPr marT="91425" marB="91425" marR="91425" marL="91425"/>
                </a:tc>
                <a:tc>
                  <a:txBody>
                    <a:bodyPr/>
                    <a:lstStyle/>
                    <a:p>
                      <a:pPr indent="0" lvl="0" marL="0" rtl="0" algn="ctr">
                        <a:spcBef>
                          <a:spcPts val="0"/>
                        </a:spcBef>
                        <a:spcAft>
                          <a:spcPts val="0"/>
                        </a:spcAft>
                        <a:buNone/>
                      </a:pPr>
                      <a:r>
                        <a:rPr lang="en-US" sz="1700"/>
                        <a:t>B.E. Electronics and Communication Engineering</a:t>
                      </a:r>
                      <a:br>
                        <a:rPr lang="en-US" sz="1700"/>
                      </a:br>
                      <a:r>
                        <a:rPr lang="en-US" sz="1700"/>
                        <a:t>and</a:t>
                      </a:r>
                      <a:br>
                        <a:rPr lang="en-US" sz="1700"/>
                      </a:br>
                      <a:r>
                        <a:rPr lang="en-US" sz="1700"/>
                        <a:t>MSc. Mathematics</a:t>
                      </a:r>
                      <a:endParaRPr sz="1700"/>
                    </a:p>
                  </a:txBody>
                  <a:tcPr marT="91425" marB="91425" marR="91425" marL="91425"/>
                </a:tc>
                <a:tc>
                  <a:txBody>
                    <a:bodyPr/>
                    <a:lstStyle/>
                    <a:p>
                      <a:pPr indent="0" lvl="0" marL="0" rtl="0" algn="ctr">
                        <a:spcBef>
                          <a:spcPts val="0"/>
                        </a:spcBef>
                        <a:spcAft>
                          <a:spcPts val="0"/>
                        </a:spcAft>
                        <a:buNone/>
                      </a:pPr>
                      <a:r>
                        <a:rPr lang="en-US" sz="1700"/>
                        <a:t>B.E. Electronics and </a:t>
                      </a:r>
                      <a:r>
                        <a:rPr lang="en-US" sz="1700"/>
                        <a:t>Instrumentation</a:t>
                      </a:r>
                      <a:r>
                        <a:rPr lang="en-US" sz="1700"/>
                        <a:t> Engineering</a:t>
                      </a:r>
                      <a:endParaRPr sz="1700"/>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2aded74818_0_7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6" name="Google Shape;346;g22aded74818_0_70"/>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Working Examples</a:t>
            </a:r>
            <a:endParaRPr/>
          </a:p>
        </p:txBody>
      </p:sp>
      <p:pic>
        <p:nvPicPr>
          <p:cNvPr id="347" name="Google Shape;347;g22aded74818_0_70"/>
          <p:cNvPicPr preferRelativeResize="0"/>
          <p:nvPr/>
        </p:nvPicPr>
        <p:blipFill>
          <a:blip r:embed="rId3">
            <a:alphaModFix/>
          </a:blip>
          <a:stretch>
            <a:fillRect/>
          </a:stretch>
        </p:blipFill>
        <p:spPr>
          <a:xfrm>
            <a:off x="304800" y="1985638"/>
            <a:ext cx="4692150" cy="3336875"/>
          </a:xfrm>
          <a:prstGeom prst="rect">
            <a:avLst/>
          </a:prstGeom>
          <a:noFill/>
          <a:ln>
            <a:noFill/>
          </a:ln>
        </p:spPr>
      </p:pic>
      <p:pic>
        <p:nvPicPr>
          <p:cNvPr id="348" name="Google Shape;348;g22aded74818_0_70"/>
          <p:cNvPicPr preferRelativeResize="0"/>
          <p:nvPr/>
        </p:nvPicPr>
        <p:blipFill>
          <a:blip r:embed="rId4">
            <a:alphaModFix/>
          </a:blip>
          <a:stretch>
            <a:fillRect/>
          </a:stretch>
        </p:blipFill>
        <p:spPr>
          <a:xfrm>
            <a:off x="5162025" y="1447800"/>
            <a:ext cx="3680061" cy="4756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2aded74818_0_1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5" name="Google Shape;355;g22aded74818_0_145"/>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7800"/>
              <a:t>MTCNN</a:t>
            </a:r>
            <a:endParaRPr sz="7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2ad7b9ed23_0_37"/>
          <p:cNvSpPr txBox="1"/>
          <p:nvPr>
            <p:ph idx="1" type="body"/>
          </p:nvPr>
        </p:nvSpPr>
        <p:spPr>
          <a:xfrm>
            <a:off x="172050" y="1373038"/>
            <a:ext cx="8229600" cy="4983300"/>
          </a:xfrm>
          <a:prstGeom prst="rect">
            <a:avLst/>
          </a:prstGeom>
        </p:spPr>
        <p:txBody>
          <a:bodyPr anchorCtr="0" anchor="t" bIns="45700" lIns="91425" spcFirstLastPara="1" rIns="91425" wrap="square" tIns="45700">
            <a:normAutofit/>
          </a:bodyPr>
          <a:lstStyle/>
          <a:p>
            <a:pPr indent="-368300" lvl="0" marL="457200" rtl="0" algn="l">
              <a:spcBef>
                <a:spcPts val="480"/>
              </a:spcBef>
              <a:spcAft>
                <a:spcPts val="0"/>
              </a:spcAft>
              <a:buSzPts val="2200"/>
              <a:buChar char="•"/>
            </a:pPr>
            <a:r>
              <a:rPr lang="en-US" sz="2200"/>
              <a:t>The MTCNN (Multi-task Cascaded Convolutional Networks) model is a deep learning-based algorithm used for face detection and alignment. </a:t>
            </a:r>
            <a:endParaRPr sz="2200"/>
          </a:p>
          <a:p>
            <a:pPr indent="0" lvl="0" marL="0" rtl="0" algn="l">
              <a:spcBef>
                <a:spcPts val="480"/>
              </a:spcBef>
              <a:spcAft>
                <a:spcPts val="0"/>
              </a:spcAft>
              <a:buNone/>
            </a:pPr>
            <a:r>
              <a:t/>
            </a:r>
            <a:endParaRPr sz="2200"/>
          </a:p>
          <a:p>
            <a:pPr indent="-368300" lvl="0" marL="457200" rtl="0" algn="l">
              <a:spcBef>
                <a:spcPts val="480"/>
              </a:spcBef>
              <a:spcAft>
                <a:spcPts val="0"/>
              </a:spcAft>
              <a:buSzPts val="2200"/>
              <a:buChar char="•"/>
            </a:pPr>
            <a:r>
              <a:rPr lang="en-US" sz="2200"/>
              <a:t>MTCNN has gained significant popularity due to its robustness and accuracy in detecting and aligning faces in images.</a:t>
            </a:r>
            <a:endParaRPr sz="2200"/>
          </a:p>
          <a:p>
            <a:pPr indent="0" lvl="0" marL="0" rtl="0" algn="l">
              <a:spcBef>
                <a:spcPts val="480"/>
              </a:spcBef>
              <a:spcAft>
                <a:spcPts val="0"/>
              </a:spcAft>
              <a:buNone/>
            </a:pPr>
            <a:r>
              <a:t/>
            </a:r>
            <a:endParaRPr sz="2200"/>
          </a:p>
          <a:p>
            <a:pPr indent="-368300" lvl="0" marL="457200" rtl="0" algn="l">
              <a:spcBef>
                <a:spcPts val="480"/>
              </a:spcBef>
              <a:spcAft>
                <a:spcPts val="0"/>
              </a:spcAft>
              <a:buSzPts val="2200"/>
              <a:buChar char="•"/>
            </a:pPr>
            <a:r>
              <a:rPr lang="en-US" sz="2200"/>
              <a:t>One of the significant advantages of MTCNN is its ability to handle faces in different poses, orientations, and scales. It employs a multi-scale approach to detect faces at different resolutions. </a:t>
            </a:r>
            <a:endParaRPr sz="2200"/>
          </a:p>
          <a:p>
            <a:pPr indent="0" lvl="0" marL="0" rtl="0" algn="l">
              <a:spcBef>
                <a:spcPts val="480"/>
              </a:spcBef>
              <a:spcAft>
                <a:spcPts val="0"/>
              </a:spcAft>
              <a:buNone/>
            </a:pPr>
            <a:r>
              <a:t/>
            </a:r>
            <a:endParaRPr sz="2200"/>
          </a:p>
          <a:p>
            <a:pPr indent="-368300" lvl="0" marL="457200" rtl="0" algn="l">
              <a:spcBef>
                <a:spcPts val="480"/>
              </a:spcBef>
              <a:spcAft>
                <a:spcPts val="0"/>
              </a:spcAft>
              <a:buSzPts val="2200"/>
              <a:buChar char="•"/>
            </a:pPr>
            <a:r>
              <a:rPr lang="en-US" sz="2200"/>
              <a:t>Additionally, MTCNN can handle partial occlusions, where only a portion of the face is visible.</a:t>
            </a:r>
            <a:endParaRPr sz="2200"/>
          </a:p>
        </p:txBody>
      </p:sp>
      <p:sp>
        <p:nvSpPr>
          <p:cNvPr id="362" name="Google Shape;362;g22ad7b9ed23_0_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3" name="Google Shape;363;g22ad7b9ed23_0_37"/>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fontScale="85000"/>
          </a:bodyPr>
          <a:lstStyle/>
          <a:p>
            <a:pPr indent="0" lvl="0" marL="0" rtl="0" algn="l">
              <a:spcBef>
                <a:spcPts val="0"/>
              </a:spcBef>
              <a:spcAft>
                <a:spcPts val="0"/>
              </a:spcAft>
              <a:buNone/>
            </a:pPr>
            <a:r>
              <a:rPr lang="en-US"/>
              <a:t>Multi Task Cascaded Convolutional Neural Networks (MTCNN) Model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2ad7b9ed23_0_46"/>
          <p:cNvSpPr txBox="1"/>
          <p:nvPr>
            <p:ph idx="1" type="body"/>
          </p:nvPr>
        </p:nvSpPr>
        <p:spPr>
          <a:xfrm>
            <a:off x="304800" y="1520513"/>
            <a:ext cx="8229600" cy="4983300"/>
          </a:xfrm>
          <a:prstGeom prst="rect">
            <a:avLst/>
          </a:prstGeom>
        </p:spPr>
        <p:txBody>
          <a:bodyPr anchorCtr="0" anchor="t" bIns="45700" lIns="91425" spcFirstLastPara="1" rIns="91425" wrap="square" tIns="45700">
            <a:normAutofit lnSpcReduction="10000"/>
          </a:bodyPr>
          <a:lstStyle/>
          <a:p>
            <a:pPr indent="-381000" lvl="0" marL="457200" rtl="0" algn="l">
              <a:spcBef>
                <a:spcPts val="480"/>
              </a:spcBef>
              <a:spcAft>
                <a:spcPts val="0"/>
              </a:spcAft>
              <a:buSzPts val="2400"/>
              <a:buChar char="•"/>
            </a:pPr>
            <a:r>
              <a:rPr lang="en-US"/>
              <a:t>The MTCNN model consists of three stages: face detection, facial landmark localization, and bounding box regression.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In the first stage, a convolutional neural network (CNN) is used to propose potential face regions in the input image.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The second stage refines the face proposals by accurately localizing the facial landmarks, such as eyes, nose, and mouth.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Finally, in the third stage, a bounding box regression is applied to adjust the face regions and align them for further analysis.</a:t>
            </a:r>
            <a:endParaRPr/>
          </a:p>
        </p:txBody>
      </p:sp>
      <p:sp>
        <p:nvSpPr>
          <p:cNvPr id="370" name="Google Shape;370;g22ad7b9ed23_0_4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1" name="Google Shape;371;g22ad7b9ed23_0_4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Working of MTCNN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2ad7b9ed23_0_5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8" name="Google Shape;378;g22ad7b9ed23_0_57"/>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Working</a:t>
            </a:r>
            <a:endParaRPr/>
          </a:p>
        </p:txBody>
      </p:sp>
      <p:pic>
        <p:nvPicPr>
          <p:cNvPr id="379" name="Google Shape;379;g22ad7b9ed23_0_57"/>
          <p:cNvPicPr preferRelativeResize="0"/>
          <p:nvPr/>
        </p:nvPicPr>
        <p:blipFill rotWithShape="1">
          <a:blip r:embed="rId3">
            <a:alphaModFix/>
          </a:blip>
          <a:srcRect b="10642" l="29431" r="27261" t="11614"/>
          <a:stretch/>
        </p:blipFill>
        <p:spPr>
          <a:xfrm>
            <a:off x="599775" y="1393425"/>
            <a:ext cx="3613325" cy="4864900"/>
          </a:xfrm>
          <a:prstGeom prst="rect">
            <a:avLst/>
          </a:prstGeom>
          <a:noFill/>
          <a:ln>
            <a:noFill/>
          </a:ln>
        </p:spPr>
      </p:pic>
      <p:pic>
        <p:nvPicPr>
          <p:cNvPr id="380" name="Google Shape;380;g22ad7b9ed23_0_57"/>
          <p:cNvPicPr preferRelativeResize="0"/>
          <p:nvPr/>
        </p:nvPicPr>
        <p:blipFill rotWithShape="1">
          <a:blip r:embed="rId4">
            <a:alphaModFix/>
          </a:blip>
          <a:srcRect b="11593" l="30068" r="26573" t="12481"/>
          <a:stretch/>
        </p:blipFill>
        <p:spPr>
          <a:xfrm>
            <a:off x="4739075" y="1393425"/>
            <a:ext cx="3704181" cy="486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2aded74818_0_139"/>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5000"/>
              <a:t>Data Collection Process</a:t>
            </a:r>
            <a:endParaRPr sz="5000"/>
          </a:p>
        </p:txBody>
      </p:sp>
      <p:sp>
        <p:nvSpPr>
          <p:cNvPr id="387" name="Google Shape;387;g22aded74818_0_1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2aded74818_0_45"/>
          <p:cNvSpPr txBox="1"/>
          <p:nvPr>
            <p:ph idx="1" type="body"/>
          </p:nvPr>
        </p:nvSpPr>
        <p:spPr>
          <a:xfrm>
            <a:off x="457200" y="1341438"/>
            <a:ext cx="8229600" cy="4983300"/>
          </a:xfrm>
          <a:prstGeom prst="rect">
            <a:avLst/>
          </a:prstGeom>
        </p:spPr>
        <p:txBody>
          <a:bodyPr anchorCtr="0" anchor="t" bIns="45700" lIns="91425" spcFirstLastPara="1" rIns="91425" wrap="square" tIns="45700">
            <a:normAutofit/>
          </a:bodyPr>
          <a:lstStyle/>
          <a:p>
            <a:pPr indent="-393700" lvl="0" marL="457200" rtl="0" algn="l">
              <a:spcBef>
                <a:spcPts val="480"/>
              </a:spcBef>
              <a:spcAft>
                <a:spcPts val="0"/>
              </a:spcAft>
              <a:buSzPts val="2600"/>
              <a:buChar char="➔"/>
            </a:pPr>
            <a:r>
              <a:rPr lang="en-US" sz="2600"/>
              <a:t>A confusion matrix is a performance evaluation tool used in machine learning and statistics.</a:t>
            </a:r>
            <a:br>
              <a:rPr lang="en-US" sz="2600"/>
            </a:br>
            <a:endParaRPr sz="2600"/>
          </a:p>
          <a:p>
            <a:pPr indent="-393700" lvl="0" marL="457200" rtl="0" algn="l">
              <a:spcBef>
                <a:spcPts val="0"/>
              </a:spcBef>
              <a:spcAft>
                <a:spcPts val="0"/>
              </a:spcAft>
              <a:buSzPts val="2600"/>
              <a:buChar char="➔"/>
            </a:pPr>
            <a:r>
              <a:rPr lang="en-US" sz="2600"/>
              <a:t>It provides a summary of the performance of a classification model.</a:t>
            </a:r>
            <a:br>
              <a:rPr lang="en-US" sz="2600"/>
            </a:br>
            <a:endParaRPr sz="2600"/>
          </a:p>
          <a:p>
            <a:pPr indent="-393700" lvl="0" marL="457200" rtl="0" algn="l">
              <a:spcBef>
                <a:spcPts val="0"/>
              </a:spcBef>
              <a:spcAft>
                <a:spcPts val="0"/>
              </a:spcAft>
              <a:buSzPts val="2600"/>
              <a:buChar char="➔"/>
            </a:pPr>
            <a:r>
              <a:rPr lang="en-US" sz="2600"/>
              <a:t>The matrix displays the true positive, true negative, false positive, and false negative values.</a:t>
            </a:r>
            <a:br>
              <a:rPr lang="en-US" sz="2600"/>
            </a:br>
            <a:endParaRPr sz="2600"/>
          </a:p>
          <a:p>
            <a:pPr indent="-393700" lvl="0" marL="457200" rtl="0" algn="l">
              <a:spcBef>
                <a:spcPts val="0"/>
              </a:spcBef>
              <a:spcAft>
                <a:spcPts val="0"/>
              </a:spcAft>
              <a:buSzPts val="2600"/>
              <a:buChar char="➔"/>
            </a:pPr>
            <a:r>
              <a:rPr lang="en-US" sz="2600"/>
              <a:t>It helps assess the model's accuracy, precision, recall, and other metrics.</a:t>
            </a:r>
            <a:endParaRPr sz="2600"/>
          </a:p>
          <a:p>
            <a:pPr indent="0" lvl="0" marL="0" rtl="0" algn="l">
              <a:spcBef>
                <a:spcPts val="480"/>
              </a:spcBef>
              <a:spcAft>
                <a:spcPts val="0"/>
              </a:spcAft>
              <a:buNone/>
            </a:pPr>
            <a:r>
              <a:t/>
            </a:r>
            <a:endParaRPr sz="2600"/>
          </a:p>
        </p:txBody>
      </p:sp>
      <p:sp>
        <p:nvSpPr>
          <p:cNvPr id="394" name="Google Shape;394;g22aded74818_0_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5" name="Google Shape;395;g22aded74818_0_45"/>
          <p:cNvSpPr txBox="1"/>
          <p:nvPr>
            <p:ph idx="2" type="body"/>
          </p:nvPr>
        </p:nvSpPr>
        <p:spPr>
          <a:xfrm>
            <a:off x="109725" y="166850"/>
            <a:ext cx="73665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to Confusion Matrix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2aded74818_0_54"/>
          <p:cNvSpPr txBox="1"/>
          <p:nvPr>
            <p:ph idx="1" type="body"/>
          </p:nvPr>
        </p:nvSpPr>
        <p:spPr>
          <a:xfrm>
            <a:off x="457200" y="1341438"/>
            <a:ext cx="8229600" cy="4983300"/>
          </a:xfrm>
          <a:prstGeom prst="rect">
            <a:avLst/>
          </a:prstGeom>
        </p:spPr>
        <p:txBody>
          <a:bodyPr anchorCtr="0" anchor="t" bIns="45700" lIns="91425" spcFirstLastPara="1" rIns="91425" wrap="square" tIns="45700">
            <a:noAutofit/>
          </a:bodyPr>
          <a:lstStyle/>
          <a:p>
            <a:pPr indent="-387350" lvl="0" marL="457200" rtl="0" algn="l">
              <a:spcBef>
                <a:spcPts val="480"/>
              </a:spcBef>
              <a:spcAft>
                <a:spcPts val="0"/>
              </a:spcAft>
              <a:buSzPts val="2500"/>
              <a:buChar char="➔"/>
            </a:pPr>
            <a:r>
              <a:rPr lang="en-US" sz="2500"/>
              <a:t>The confusion matrix helps evaluate the performance of a classification model by measuring its predictive accuracy.</a:t>
            </a:r>
            <a:br>
              <a:rPr lang="en-US" sz="2500"/>
            </a:br>
            <a:endParaRPr sz="2500"/>
          </a:p>
          <a:p>
            <a:pPr indent="-387350" lvl="0" marL="457200" rtl="0" algn="l">
              <a:spcBef>
                <a:spcPts val="0"/>
              </a:spcBef>
              <a:spcAft>
                <a:spcPts val="0"/>
              </a:spcAft>
              <a:buSzPts val="2500"/>
              <a:buChar char="➔"/>
            </a:pPr>
            <a:r>
              <a:rPr lang="en-US" sz="2500"/>
              <a:t>It aids in identifying the types of errors made by the model, such as false positives and false negatives.</a:t>
            </a:r>
            <a:br>
              <a:rPr lang="en-US" sz="2500"/>
            </a:br>
            <a:endParaRPr sz="2500"/>
          </a:p>
          <a:p>
            <a:pPr indent="-387350" lvl="0" marL="457200" rtl="0" algn="l">
              <a:spcBef>
                <a:spcPts val="0"/>
              </a:spcBef>
              <a:spcAft>
                <a:spcPts val="0"/>
              </a:spcAft>
              <a:buSzPts val="2500"/>
              <a:buChar char="➔"/>
            </a:pPr>
            <a:r>
              <a:rPr lang="en-US" sz="2500"/>
              <a:t>The matrix allows for the calculation of various evaluation metrics like precision, recall, F1 score, and accuracy.</a:t>
            </a:r>
            <a:br>
              <a:rPr lang="en-US" sz="2500"/>
            </a:br>
            <a:endParaRPr sz="2500"/>
          </a:p>
          <a:p>
            <a:pPr indent="-387350" lvl="0" marL="457200" rtl="0" algn="l">
              <a:spcBef>
                <a:spcPts val="0"/>
              </a:spcBef>
              <a:spcAft>
                <a:spcPts val="0"/>
              </a:spcAft>
              <a:buSzPts val="2500"/>
              <a:buChar char="➔"/>
            </a:pPr>
            <a:r>
              <a:rPr lang="en-US" sz="2500"/>
              <a:t>It provides valuable insights for model optimization, threshold adjustment, and decision-making.</a:t>
            </a:r>
            <a:endParaRPr sz="2500"/>
          </a:p>
          <a:p>
            <a:pPr indent="0" lvl="0" marL="0" rtl="0" algn="l">
              <a:spcBef>
                <a:spcPts val="480"/>
              </a:spcBef>
              <a:spcAft>
                <a:spcPts val="0"/>
              </a:spcAft>
              <a:buNone/>
            </a:pPr>
            <a:r>
              <a:t/>
            </a:r>
            <a:endParaRPr sz="2500"/>
          </a:p>
        </p:txBody>
      </p:sp>
      <p:sp>
        <p:nvSpPr>
          <p:cNvPr id="402" name="Google Shape;402;g22aded74818_0_5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3" name="Google Shape;403;g22aded74818_0_54"/>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Usage and Importance of Confusion Matrix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2aded74818_0_63"/>
          <p:cNvSpPr txBox="1"/>
          <p:nvPr>
            <p:ph idx="1" type="body"/>
          </p:nvPr>
        </p:nvSpPr>
        <p:spPr>
          <a:xfrm>
            <a:off x="457200" y="1341438"/>
            <a:ext cx="8229600" cy="4983300"/>
          </a:xfrm>
          <a:prstGeom prst="rect">
            <a:avLst/>
          </a:prstGeom>
        </p:spPr>
        <p:txBody>
          <a:bodyPr anchorCtr="0" anchor="t" bIns="45700" lIns="91425" spcFirstLastPara="1" rIns="91425" wrap="square" tIns="45700">
            <a:noAutofit/>
          </a:bodyPr>
          <a:lstStyle/>
          <a:p>
            <a:pPr indent="-406400" lvl="0" marL="457200" rtl="0" algn="l">
              <a:spcBef>
                <a:spcPts val="480"/>
              </a:spcBef>
              <a:spcAft>
                <a:spcPts val="0"/>
              </a:spcAft>
              <a:buSzPts val="2800"/>
              <a:buChar char="➔"/>
            </a:pPr>
            <a:r>
              <a:rPr lang="en-US" sz="2800"/>
              <a:t>Meeting Atul sir he told us to collect images and start our testing.</a:t>
            </a:r>
            <a:br>
              <a:rPr lang="en-US" sz="2800"/>
            </a:br>
            <a:endParaRPr sz="2800"/>
          </a:p>
          <a:p>
            <a:pPr indent="-406400" lvl="0" marL="457200" rtl="0" algn="l">
              <a:spcBef>
                <a:spcPts val="0"/>
              </a:spcBef>
              <a:spcAft>
                <a:spcPts val="0"/>
              </a:spcAft>
              <a:buSzPts val="2800"/>
              <a:buChar char="➔"/>
            </a:pPr>
            <a:r>
              <a:rPr lang="en-US" sz="2800"/>
              <a:t>We decided to use both YOLO and MTCNN and then compare results.</a:t>
            </a:r>
            <a:br>
              <a:rPr lang="en-US" sz="2800"/>
            </a:br>
            <a:endParaRPr sz="2800"/>
          </a:p>
          <a:p>
            <a:pPr indent="-406400" lvl="0" marL="457200" rtl="0" algn="l">
              <a:spcBef>
                <a:spcPts val="0"/>
              </a:spcBef>
              <a:spcAft>
                <a:spcPts val="0"/>
              </a:spcAft>
              <a:buSzPts val="2800"/>
              <a:buChar char="➔"/>
            </a:pPr>
            <a:r>
              <a:rPr lang="en-US" sz="2800"/>
              <a:t>We got more than 1000 images and started testing.</a:t>
            </a:r>
            <a:br>
              <a:rPr lang="en-US" sz="2800"/>
            </a:br>
            <a:endParaRPr sz="2800"/>
          </a:p>
          <a:p>
            <a:pPr indent="-406400" lvl="0" marL="457200" rtl="0" algn="l">
              <a:spcBef>
                <a:spcPts val="0"/>
              </a:spcBef>
              <a:spcAft>
                <a:spcPts val="0"/>
              </a:spcAft>
              <a:buSzPts val="2800"/>
              <a:buChar char="➔"/>
            </a:pPr>
            <a:r>
              <a:rPr lang="en-US" sz="2800"/>
              <a:t>After some time we realised that the images were very bad quality so the results were impossible to test.</a:t>
            </a:r>
            <a:endParaRPr sz="2800"/>
          </a:p>
          <a:p>
            <a:pPr indent="0" lvl="0" marL="0" rtl="0" algn="l">
              <a:spcBef>
                <a:spcPts val="480"/>
              </a:spcBef>
              <a:spcAft>
                <a:spcPts val="0"/>
              </a:spcAft>
              <a:buNone/>
            </a:pPr>
            <a:r>
              <a:t/>
            </a:r>
            <a:endParaRPr sz="2800"/>
          </a:p>
        </p:txBody>
      </p:sp>
      <p:sp>
        <p:nvSpPr>
          <p:cNvPr id="410" name="Google Shape;410;g22aded74818_0_6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1" name="Google Shape;411;g22aded74818_0_63"/>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Process of Data Collection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2aded74818_0_79"/>
          <p:cNvSpPr txBox="1"/>
          <p:nvPr>
            <p:ph idx="1" type="body"/>
          </p:nvPr>
        </p:nvSpPr>
        <p:spPr>
          <a:xfrm>
            <a:off x="457200" y="1341438"/>
            <a:ext cx="8229600" cy="4983300"/>
          </a:xfrm>
          <a:prstGeom prst="rect">
            <a:avLst/>
          </a:prstGeom>
        </p:spPr>
        <p:txBody>
          <a:bodyPr anchorCtr="0" anchor="t" bIns="45700" lIns="91425" spcFirstLastPara="1" rIns="91425" wrap="square" tIns="45700">
            <a:normAutofit lnSpcReduction="10000"/>
          </a:bodyPr>
          <a:lstStyle/>
          <a:p>
            <a:pPr indent="-400050" lvl="0" marL="457200" rtl="0" algn="l">
              <a:spcBef>
                <a:spcPts val="480"/>
              </a:spcBef>
              <a:spcAft>
                <a:spcPts val="0"/>
              </a:spcAft>
              <a:buSzPts val="2700"/>
              <a:buChar char="➔"/>
            </a:pPr>
            <a:r>
              <a:rPr lang="en-US" sz="2700"/>
              <a:t>After discussing this with Ravinath Sir he told us to sort out pictures that are clear and then test.</a:t>
            </a:r>
            <a:br>
              <a:rPr lang="en-US" sz="2700"/>
            </a:br>
            <a:endParaRPr sz="2700"/>
          </a:p>
          <a:p>
            <a:pPr indent="-400050" lvl="0" marL="457200" rtl="0" algn="l">
              <a:spcBef>
                <a:spcPts val="0"/>
              </a:spcBef>
              <a:spcAft>
                <a:spcPts val="0"/>
              </a:spcAft>
              <a:buSzPts val="2700"/>
              <a:buChar char="➔"/>
            </a:pPr>
            <a:r>
              <a:rPr lang="en-US" sz="2700"/>
              <a:t>After that we chose 30 images and then tested our results on both YOLO and MTNCC.</a:t>
            </a:r>
            <a:br>
              <a:rPr lang="en-US" sz="2700"/>
            </a:br>
            <a:endParaRPr sz="2700"/>
          </a:p>
          <a:p>
            <a:pPr indent="-400050" lvl="0" marL="457200" rtl="0" algn="l">
              <a:spcBef>
                <a:spcPts val="0"/>
              </a:spcBef>
              <a:spcAft>
                <a:spcPts val="0"/>
              </a:spcAft>
              <a:buSzPts val="2700"/>
              <a:buChar char="➔"/>
            </a:pPr>
            <a:r>
              <a:rPr lang="en-US" sz="2700"/>
              <a:t>Then we tested on YOLO from confidence level 0.4 to 0.7.</a:t>
            </a:r>
            <a:br>
              <a:rPr lang="en-US" sz="2700"/>
            </a:br>
            <a:endParaRPr sz="2700"/>
          </a:p>
          <a:p>
            <a:pPr indent="-400050" lvl="0" marL="457200" rtl="0" algn="l">
              <a:spcBef>
                <a:spcPts val="0"/>
              </a:spcBef>
              <a:spcAft>
                <a:spcPts val="0"/>
              </a:spcAft>
              <a:buSzPts val="2700"/>
              <a:buChar char="➔"/>
            </a:pPr>
            <a:r>
              <a:rPr lang="en-US" sz="2700"/>
              <a:t>And on MTCNN from 0.4 to 0.8 and filled them into an excel sheet.</a:t>
            </a:r>
            <a:br>
              <a:rPr lang="en-US" sz="2700"/>
            </a:br>
            <a:endParaRPr sz="2700"/>
          </a:p>
          <a:p>
            <a:pPr indent="-400050" lvl="0" marL="457200" rtl="0" algn="l">
              <a:spcBef>
                <a:spcPts val="0"/>
              </a:spcBef>
              <a:spcAft>
                <a:spcPts val="0"/>
              </a:spcAft>
              <a:buSzPts val="2700"/>
              <a:buChar char="➔"/>
            </a:pPr>
            <a:r>
              <a:rPr lang="en-US" sz="2700"/>
              <a:t>Under are some examples</a:t>
            </a:r>
            <a:endParaRPr sz="2700"/>
          </a:p>
        </p:txBody>
      </p:sp>
      <p:sp>
        <p:nvSpPr>
          <p:cNvPr id="418" name="Google Shape;418;g22aded74818_0_7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9" name="Google Shape;419;g22aded74818_0_79"/>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Process of Data Collection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0a761f2408_0_2"/>
          <p:cNvSpPr txBox="1"/>
          <p:nvPr>
            <p:ph idx="1" type="body"/>
          </p:nvPr>
        </p:nvSpPr>
        <p:spPr>
          <a:xfrm>
            <a:off x="228000" y="1529350"/>
            <a:ext cx="8458800" cy="53286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b="1" i="1" lang="en-US" sz="2900"/>
              <a:t>NAME:</a:t>
            </a:r>
            <a:r>
              <a:rPr lang="en-US" sz="2900"/>
              <a:t>                  </a:t>
            </a:r>
            <a:r>
              <a:rPr lang="en-US" sz="2700"/>
              <a:t>Unicloud</a:t>
            </a:r>
            <a:br>
              <a:rPr lang="en-US" sz="2900"/>
            </a:br>
            <a:r>
              <a:rPr b="1" i="1" lang="en-US" sz="2900"/>
              <a:t>LOCATION:</a:t>
            </a:r>
            <a:r>
              <a:rPr lang="en-US" sz="2900"/>
              <a:t>           </a:t>
            </a:r>
            <a:r>
              <a:rPr lang="en-US" sz="2700"/>
              <a:t>Sector-4, Noida</a:t>
            </a:r>
            <a:br>
              <a:rPr lang="en-US" sz="2900"/>
            </a:br>
            <a:br>
              <a:rPr lang="en-US" sz="2900"/>
            </a:br>
            <a:r>
              <a:rPr b="1" i="1" lang="en-US" sz="2900"/>
              <a:t>CLIENT NAME: </a:t>
            </a:r>
            <a:r>
              <a:rPr lang="en-US" sz="2900"/>
              <a:t>   </a:t>
            </a:r>
            <a:r>
              <a:rPr lang="en-US" sz="2700"/>
              <a:t>Ministry of Rural Development           </a:t>
            </a:r>
            <a:br>
              <a:rPr lang="en-US" sz="2700"/>
            </a:br>
            <a:r>
              <a:rPr lang="en-US" sz="2700"/>
              <a:t>                                 (MoRD)</a:t>
            </a:r>
            <a:br>
              <a:rPr lang="en-US" sz="2900"/>
            </a:br>
            <a:r>
              <a:rPr b="1" i="1" lang="en-US" sz="2900"/>
              <a:t>LOCATION:</a:t>
            </a:r>
            <a:r>
              <a:rPr lang="en-US" sz="2900"/>
              <a:t>          </a:t>
            </a:r>
            <a:r>
              <a:rPr lang="en-US" sz="2700"/>
              <a:t>Connaught Place, New Delhi</a:t>
            </a:r>
            <a:br>
              <a:rPr lang="en-US" sz="2900"/>
            </a:br>
            <a:br>
              <a:rPr lang="en-US" sz="2900"/>
            </a:br>
            <a:r>
              <a:rPr b="1" i="1" lang="en-US" sz="2900"/>
              <a:t>PROJECT NAME:  </a:t>
            </a:r>
            <a:r>
              <a:rPr lang="en-US" sz="2700">
                <a:latin typeface="Arial"/>
                <a:ea typeface="Arial"/>
                <a:cs typeface="Arial"/>
                <a:sym typeface="Arial"/>
              </a:rPr>
              <a:t>Development of Attendance </a:t>
            </a:r>
            <a:br>
              <a:rPr lang="en-US" sz="2700">
                <a:latin typeface="Arial"/>
                <a:ea typeface="Arial"/>
                <a:cs typeface="Arial"/>
                <a:sym typeface="Arial"/>
              </a:rPr>
            </a:br>
            <a:r>
              <a:rPr lang="en-US" sz="2700">
                <a:latin typeface="Arial"/>
                <a:ea typeface="Arial"/>
                <a:cs typeface="Arial"/>
                <a:sym typeface="Arial"/>
              </a:rPr>
              <a:t>                            Verification Model using Image </a:t>
            </a:r>
            <a:endParaRPr sz="2700">
              <a:latin typeface="Arial"/>
              <a:ea typeface="Arial"/>
              <a:cs typeface="Arial"/>
              <a:sym typeface="Arial"/>
            </a:endParaRPr>
          </a:p>
          <a:p>
            <a:pPr indent="0" lvl="0" marL="0" rtl="0" algn="l">
              <a:spcBef>
                <a:spcPts val="480"/>
              </a:spcBef>
              <a:spcAft>
                <a:spcPts val="0"/>
              </a:spcAft>
              <a:buNone/>
            </a:pPr>
            <a:r>
              <a:rPr lang="en-US" sz="2700">
                <a:latin typeface="Arial"/>
                <a:ea typeface="Arial"/>
                <a:cs typeface="Arial"/>
                <a:sym typeface="Arial"/>
              </a:rPr>
              <a:t>                            Analytics</a:t>
            </a:r>
            <a:endParaRPr sz="2700">
              <a:latin typeface="Arial"/>
              <a:ea typeface="Arial"/>
              <a:cs typeface="Arial"/>
              <a:sym typeface="Arial"/>
            </a:endParaRPr>
          </a:p>
          <a:p>
            <a:pPr indent="0" lvl="0" marL="0" rtl="0" algn="l">
              <a:spcBef>
                <a:spcPts val="480"/>
              </a:spcBef>
              <a:spcAft>
                <a:spcPts val="0"/>
              </a:spcAft>
              <a:buNone/>
            </a:pPr>
            <a:r>
              <a:t/>
            </a:r>
            <a:endParaRPr sz="2900"/>
          </a:p>
        </p:txBody>
      </p:sp>
      <p:sp>
        <p:nvSpPr>
          <p:cNvPr id="214" name="Google Shape;214;g20a761f2408_0_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5" name="Google Shape;215;g20a761f2408_0_2"/>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PS-1 : Station Information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2aded74818_0_86"/>
          <p:cNvSpPr txBox="1"/>
          <p:nvPr>
            <p:ph idx="1" type="body"/>
          </p:nvPr>
        </p:nvSpPr>
        <p:spPr>
          <a:xfrm>
            <a:off x="457200" y="1341438"/>
            <a:ext cx="8229600" cy="49833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t/>
            </a:r>
            <a:endParaRPr/>
          </a:p>
        </p:txBody>
      </p:sp>
      <p:sp>
        <p:nvSpPr>
          <p:cNvPr id="426" name="Google Shape;426;g22aded74818_0_8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7" name="Google Shape;427;g22aded74818_0_8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28" name="Google Shape;428;g22aded74818_0_86"/>
          <p:cNvSpPr/>
          <p:nvPr/>
        </p:nvSpPr>
        <p:spPr>
          <a:xfrm>
            <a:off x="0" y="0"/>
            <a:ext cx="1312800" cy="6858000"/>
          </a:xfrm>
          <a:prstGeom prst="rect">
            <a:avLst/>
          </a:prstGeom>
          <a:solidFill>
            <a:srgbClr val="4D80C1"/>
          </a:solidFill>
          <a:ln cap="flat" cmpd="sng" w="9525">
            <a:solidFill>
              <a:srgbClr val="5184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2aded74818_0_86"/>
          <p:cNvSpPr/>
          <p:nvPr/>
        </p:nvSpPr>
        <p:spPr>
          <a:xfrm>
            <a:off x="7831250" y="0"/>
            <a:ext cx="1312800" cy="6858000"/>
          </a:xfrm>
          <a:prstGeom prst="rect">
            <a:avLst/>
          </a:prstGeom>
          <a:solidFill>
            <a:srgbClr val="4D80C1"/>
          </a:solidFill>
          <a:ln cap="flat" cmpd="sng" w="9525">
            <a:solidFill>
              <a:srgbClr val="5184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g22aded74818_0_86"/>
          <p:cNvPicPr preferRelativeResize="0"/>
          <p:nvPr/>
        </p:nvPicPr>
        <p:blipFill>
          <a:blip r:embed="rId3">
            <a:alphaModFix/>
          </a:blip>
          <a:stretch>
            <a:fillRect/>
          </a:stretch>
        </p:blipFill>
        <p:spPr>
          <a:xfrm>
            <a:off x="1312763" y="0"/>
            <a:ext cx="6518487"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2aded74818_0_9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7" name="Google Shape;437;g22aded74818_0_94"/>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438" name="Google Shape;438;g22aded74818_0_94"/>
          <p:cNvPicPr preferRelativeResize="0"/>
          <p:nvPr/>
        </p:nvPicPr>
        <p:blipFill>
          <a:blip r:embed="rId3">
            <a:alphaModFix/>
          </a:blip>
          <a:stretch>
            <a:fillRect/>
          </a:stretch>
        </p:blipFill>
        <p:spPr>
          <a:xfrm>
            <a:off x="573375" y="0"/>
            <a:ext cx="7997259" cy="6858000"/>
          </a:xfrm>
          <a:prstGeom prst="rect">
            <a:avLst/>
          </a:prstGeom>
          <a:noFill/>
          <a:ln>
            <a:noFill/>
          </a:ln>
        </p:spPr>
      </p:pic>
      <p:sp>
        <p:nvSpPr>
          <p:cNvPr id="439" name="Google Shape;439;g22aded74818_0_94"/>
          <p:cNvSpPr/>
          <p:nvPr/>
        </p:nvSpPr>
        <p:spPr>
          <a:xfrm>
            <a:off x="8570625" y="0"/>
            <a:ext cx="573300" cy="6858000"/>
          </a:xfrm>
          <a:prstGeom prst="rect">
            <a:avLst/>
          </a:prstGeom>
          <a:solidFill>
            <a:srgbClr val="4D80C1"/>
          </a:solidFill>
          <a:ln cap="flat" cmpd="sng" w="9525">
            <a:solidFill>
              <a:srgbClr val="5184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2aded74818_0_94"/>
          <p:cNvSpPr/>
          <p:nvPr/>
        </p:nvSpPr>
        <p:spPr>
          <a:xfrm>
            <a:off x="0" y="0"/>
            <a:ext cx="573300" cy="6858000"/>
          </a:xfrm>
          <a:prstGeom prst="rect">
            <a:avLst/>
          </a:prstGeom>
          <a:solidFill>
            <a:srgbClr val="4D80C1"/>
          </a:solidFill>
          <a:ln cap="flat" cmpd="sng" w="9525">
            <a:solidFill>
              <a:srgbClr val="5184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2aded74818_0_1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7" name="Google Shape;447;g22aded74818_0_133"/>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6500"/>
              <a:t>Evaluation Process</a:t>
            </a:r>
            <a:endParaRPr sz="6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2ad7b9ed23_0_66"/>
          <p:cNvSpPr txBox="1"/>
          <p:nvPr>
            <p:ph idx="1" type="body"/>
          </p:nvPr>
        </p:nvSpPr>
        <p:spPr>
          <a:xfrm>
            <a:off x="132700" y="1341438"/>
            <a:ext cx="8229600" cy="4983300"/>
          </a:xfrm>
          <a:prstGeom prst="rect">
            <a:avLst/>
          </a:prstGeom>
        </p:spPr>
        <p:txBody>
          <a:bodyPr anchorCtr="0" anchor="t" bIns="45700" lIns="91425" spcFirstLastPara="1" rIns="91425" wrap="square" tIns="45700">
            <a:normAutofit/>
          </a:bodyPr>
          <a:lstStyle/>
          <a:p>
            <a:pPr indent="-381000" lvl="0" marL="457200" rtl="0" algn="l">
              <a:spcBef>
                <a:spcPts val="480"/>
              </a:spcBef>
              <a:spcAft>
                <a:spcPts val="0"/>
              </a:spcAft>
              <a:buSzPts val="2400"/>
              <a:buChar char="•"/>
            </a:pPr>
            <a:r>
              <a:rPr lang="en-US"/>
              <a:t>Analyzed the performance of MTCNN and YOLO models for face detection. </a:t>
            </a:r>
            <a:endParaRPr/>
          </a:p>
          <a:p>
            <a:pPr indent="0" lvl="0" marL="914400" rtl="0" algn="l">
              <a:spcBef>
                <a:spcPts val="480"/>
              </a:spcBef>
              <a:spcAft>
                <a:spcPts val="0"/>
              </a:spcAft>
              <a:buNone/>
            </a:pPr>
            <a:r>
              <a:t/>
            </a:r>
            <a:endParaRPr/>
          </a:p>
          <a:p>
            <a:pPr indent="-381000" lvl="0" marL="457200" rtl="0" algn="l">
              <a:spcBef>
                <a:spcPts val="480"/>
              </a:spcBef>
              <a:spcAft>
                <a:spcPts val="0"/>
              </a:spcAft>
              <a:buSzPts val="2400"/>
              <a:buChar char="•"/>
            </a:pPr>
            <a:r>
              <a:rPr lang="en-US"/>
              <a:t>Explored different confidence thresholds and upscaling factors to gain insights into the models' behavior. </a:t>
            </a:r>
            <a:endParaRPr/>
          </a:p>
          <a:p>
            <a:pPr indent="0" lvl="0" marL="914400" rtl="0" algn="l">
              <a:spcBef>
                <a:spcPts val="480"/>
              </a:spcBef>
              <a:spcAft>
                <a:spcPts val="0"/>
              </a:spcAft>
              <a:buNone/>
            </a:pPr>
            <a:r>
              <a:t/>
            </a:r>
            <a:endParaRPr/>
          </a:p>
          <a:p>
            <a:pPr indent="-381000" lvl="0" marL="457200" rtl="0" algn="l">
              <a:spcBef>
                <a:spcPts val="480"/>
              </a:spcBef>
              <a:spcAft>
                <a:spcPts val="0"/>
              </a:spcAft>
              <a:buSzPts val="2400"/>
              <a:buChar char="•"/>
            </a:pPr>
            <a:r>
              <a:rPr lang="en-US"/>
              <a:t>Variations in confidence threshold allowed us to examine the trade-off between precision and recall. </a:t>
            </a:r>
            <a:endParaRPr/>
          </a:p>
          <a:p>
            <a:pPr indent="0" lvl="0" marL="914400" rtl="0" algn="l">
              <a:spcBef>
                <a:spcPts val="480"/>
              </a:spcBef>
              <a:spcAft>
                <a:spcPts val="0"/>
              </a:spcAft>
              <a:buNone/>
            </a:pPr>
            <a:r>
              <a:t/>
            </a:r>
            <a:endParaRPr/>
          </a:p>
          <a:p>
            <a:pPr indent="-381000" lvl="0" marL="457200" rtl="0" algn="l">
              <a:spcBef>
                <a:spcPts val="480"/>
              </a:spcBef>
              <a:spcAft>
                <a:spcPts val="0"/>
              </a:spcAft>
              <a:buSzPts val="2400"/>
              <a:buChar char="•"/>
            </a:pPr>
            <a:r>
              <a:rPr lang="en-US"/>
              <a:t>Identified limitations in the YOLO model, including false detections due to shadows and difficulty in accurately distinguishing individuals in challenging scenarios.</a:t>
            </a:r>
            <a:endParaRPr/>
          </a:p>
        </p:txBody>
      </p:sp>
      <p:sp>
        <p:nvSpPr>
          <p:cNvPr id="454" name="Google Shape;454;g22ad7b9ed23_0_6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5" name="Google Shape;455;g22ad7b9ed23_0_66"/>
          <p:cNvSpPr txBox="1"/>
          <p:nvPr>
            <p:ph idx="2" type="body"/>
          </p:nvPr>
        </p:nvSpPr>
        <p:spPr>
          <a:xfrm>
            <a:off x="457200" y="16685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Evaluation of Models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2ad7b9ed23_0_9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2" name="Google Shape;462;g22ad7b9ed23_0_90"/>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YOLO v8 Limitations</a:t>
            </a:r>
            <a:endParaRPr/>
          </a:p>
        </p:txBody>
      </p:sp>
      <p:pic>
        <p:nvPicPr>
          <p:cNvPr id="463" name="Google Shape;463;g22ad7b9ed23_0_90"/>
          <p:cNvPicPr preferRelativeResize="0"/>
          <p:nvPr/>
        </p:nvPicPr>
        <p:blipFill rotWithShape="1">
          <a:blip r:embed="rId3">
            <a:alphaModFix/>
          </a:blip>
          <a:srcRect b="33509" l="27610" r="50243" t="10171"/>
          <a:stretch/>
        </p:blipFill>
        <p:spPr>
          <a:xfrm>
            <a:off x="504400" y="1480725"/>
            <a:ext cx="3451123" cy="4392349"/>
          </a:xfrm>
          <a:prstGeom prst="rect">
            <a:avLst/>
          </a:prstGeom>
          <a:noFill/>
          <a:ln>
            <a:noFill/>
          </a:ln>
        </p:spPr>
      </p:pic>
      <p:pic>
        <p:nvPicPr>
          <p:cNvPr id="464" name="Google Shape;464;g22ad7b9ed23_0_90"/>
          <p:cNvPicPr preferRelativeResize="0"/>
          <p:nvPr/>
        </p:nvPicPr>
        <p:blipFill rotWithShape="1">
          <a:blip r:embed="rId4">
            <a:alphaModFix/>
          </a:blip>
          <a:srcRect b="15976" l="27820" r="42773" t="10124"/>
          <a:stretch/>
        </p:blipFill>
        <p:spPr>
          <a:xfrm>
            <a:off x="4191500" y="1480725"/>
            <a:ext cx="4333051" cy="4392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2ad7b9ed23_0_83"/>
          <p:cNvSpPr txBox="1"/>
          <p:nvPr>
            <p:ph idx="1" type="body"/>
          </p:nvPr>
        </p:nvSpPr>
        <p:spPr>
          <a:xfrm>
            <a:off x="457200" y="1341442"/>
            <a:ext cx="8229600" cy="1525500"/>
          </a:xfrm>
          <a:prstGeom prst="rect">
            <a:avLst/>
          </a:prstGeom>
        </p:spPr>
        <p:txBody>
          <a:bodyPr anchorCtr="0" anchor="t" bIns="45700" lIns="91425" spcFirstLastPara="1" rIns="91425" wrap="square" tIns="45700">
            <a:normAutofit fontScale="92500" lnSpcReduction="20000"/>
          </a:bodyPr>
          <a:lstStyle/>
          <a:p>
            <a:pPr indent="-369570" lvl="0" marL="457200" rtl="0" algn="l">
              <a:spcBef>
                <a:spcPts val="480"/>
              </a:spcBef>
              <a:spcAft>
                <a:spcPts val="0"/>
              </a:spcAft>
              <a:buSzPct val="100000"/>
              <a:buChar char="•"/>
            </a:pPr>
            <a:r>
              <a:rPr lang="en-US"/>
              <a:t>In contrast, in the case of the MTCNN model, we focused on mitigating the occurrence of extra face detections. Extra face detections refer to instances where the model erroneously identifies additional faces that are not present in the scene or intended for recognition. </a:t>
            </a:r>
            <a:endParaRPr/>
          </a:p>
        </p:txBody>
      </p:sp>
      <p:sp>
        <p:nvSpPr>
          <p:cNvPr id="471" name="Google Shape;471;g22ad7b9ed23_0_8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2" name="Google Shape;472;g22ad7b9ed23_0_83"/>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MTCNN Limitations</a:t>
            </a:r>
            <a:endParaRPr/>
          </a:p>
        </p:txBody>
      </p:sp>
      <p:pic>
        <p:nvPicPr>
          <p:cNvPr id="473" name="Google Shape;473;g22ad7b9ed23_0_83"/>
          <p:cNvPicPr preferRelativeResize="0"/>
          <p:nvPr/>
        </p:nvPicPr>
        <p:blipFill rotWithShape="1">
          <a:blip r:embed="rId3">
            <a:alphaModFix/>
          </a:blip>
          <a:srcRect b="10779" l="12262" r="10319" t="12006"/>
          <a:stretch/>
        </p:blipFill>
        <p:spPr>
          <a:xfrm>
            <a:off x="5007300" y="3056925"/>
            <a:ext cx="3805101" cy="2846425"/>
          </a:xfrm>
          <a:prstGeom prst="rect">
            <a:avLst/>
          </a:prstGeom>
          <a:noFill/>
          <a:ln>
            <a:noFill/>
          </a:ln>
        </p:spPr>
      </p:pic>
      <p:pic>
        <p:nvPicPr>
          <p:cNvPr id="474" name="Google Shape;474;g22ad7b9ed23_0_83"/>
          <p:cNvPicPr preferRelativeResize="0"/>
          <p:nvPr/>
        </p:nvPicPr>
        <p:blipFill rotWithShape="1">
          <a:blip r:embed="rId4">
            <a:alphaModFix/>
          </a:blip>
          <a:srcRect b="10926" l="30174" r="26969" t="11415"/>
          <a:stretch/>
        </p:blipFill>
        <p:spPr>
          <a:xfrm>
            <a:off x="135675" y="2913000"/>
            <a:ext cx="2269774" cy="3180325"/>
          </a:xfrm>
          <a:prstGeom prst="rect">
            <a:avLst/>
          </a:prstGeom>
          <a:noFill/>
          <a:ln>
            <a:noFill/>
          </a:ln>
        </p:spPr>
      </p:pic>
      <p:pic>
        <p:nvPicPr>
          <p:cNvPr id="475" name="Google Shape;475;g22ad7b9ed23_0_83"/>
          <p:cNvPicPr preferRelativeResize="0"/>
          <p:nvPr/>
        </p:nvPicPr>
        <p:blipFill rotWithShape="1">
          <a:blip r:embed="rId5">
            <a:alphaModFix/>
          </a:blip>
          <a:srcRect b="12720" l="28854" r="27924" t="12142"/>
          <a:stretch/>
        </p:blipFill>
        <p:spPr>
          <a:xfrm>
            <a:off x="2504363" y="2936025"/>
            <a:ext cx="2404000" cy="3134264"/>
          </a:xfrm>
          <a:prstGeom prst="rect">
            <a:avLst/>
          </a:prstGeom>
          <a:noFill/>
          <a:ln>
            <a:noFill/>
          </a:ln>
        </p:spPr>
      </p:pic>
      <p:sp>
        <p:nvSpPr>
          <p:cNvPr id="476" name="Google Shape;476;g22ad7b9ed23_0_83"/>
          <p:cNvSpPr/>
          <p:nvPr/>
        </p:nvSpPr>
        <p:spPr>
          <a:xfrm rot="6171471">
            <a:off x="8156553" y="2617519"/>
            <a:ext cx="781906" cy="36497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77" name="Google Shape;477;g22ad7b9ed23_0_83"/>
          <p:cNvSpPr/>
          <p:nvPr/>
        </p:nvSpPr>
        <p:spPr>
          <a:xfrm rot="4800820">
            <a:off x="2800287" y="3147101"/>
            <a:ext cx="781947" cy="36488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sp>
        <p:nvSpPr>
          <p:cNvPr id="483" name="Google Shape;483;g22ad7b9ed23_0_76"/>
          <p:cNvSpPr txBox="1"/>
          <p:nvPr>
            <p:ph idx="1" type="body"/>
          </p:nvPr>
        </p:nvSpPr>
        <p:spPr>
          <a:xfrm>
            <a:off x="280225" y="1609013"/>
            <a:ext cx="8229600" cy="4983300"/>
          </a:xfrm>
          <a:prstGeom prst="rect">
            <a:avLst/>
          </a:prstGeom>
        </p:spPr>
        <p:txBody>
          <a:bodyPr anchorCtr="0" anchor="t" bIns="45700" lIns="91425" spcFirstLastPara="1" rIns="91425" wrap="square" tIns="45700">
            <a:normAutofit/>
          </a:bodyPr>
          <a:lstStyle/>
          <a:p>
            <a:pPr indent="-368300" lvl="0" marL="457200" rtl="0" algn="l">
              <a:lnSpc>
                <a:spcPct val="80000"/>
              </a:lnSpc>
              <a:spcBef>
                <a:spcPts val="480"/>
              </a:spcBef>
              <a:spcAft>
                <a:spcPts val="0"/>
              </a:spcAft>
              <a:buSzPts val="2200"/>
              <a:buChar char="•"/>
            </a:pPr>
            <a:r>
              <a:rPr lang="en-US" sz="2200"/>
              <a:t>We explored various techniques and strategies, such as fine-tuning the model's parameters, adjusting the thresholds for face detection, and optimizing the face detection algorithm. </a:t>
            </a:r>
            <a:endParaRPr sz="2200"/>
          </a:p>
          <a:p>
            <a:pPr indent="0" lvl="0" marL="0" rtl="0" algn="l">
              <a:lnSpc>
                <a:spcPct val="80000"/>
              </a:lnSpc>
              <a:spcBef>
                <a:spcPts val="480"/>
              </a:spcBef>
              <a:spcAft>
                <a:spcPts val="0"/>
              </a:spcAft>
              <a:buNone/>
            </a:pPr>
            <a:r>
              <a:t/>
            </a:r>
            <a:endParaRPr sz="2200"/>
          </a:p>
          <a:p>
            <a:pPr indent="-368300" lvl="0" marL="457200" rtl="0" algn="l">
              <a:lnSpc>
                <a:spcPct val="80000"/>
              </a:lnSpc>
              <a:spcBef>
                <a:spcPts val="480"/>
              </a:spcBef>
              <a:spcAft>
                <a:spcPts val="0"/>
              </a:spcAft>
              <a:buSzPts val="2200"/>
              <a:buChar char="•"/>
            </a:pPr>
            <a:r>
              <a:rPr lang="en-US" sz="2200"/>
              <a:t>Overall, the evaluation process involved an in-depth analysis of the MTCNN and YOLO models' performance, considering different confidence thresholds, upscaling factors, and specific challenges encountered during face detection.</a:t>
            </a:r>
            <a:endParaRPr sz="2200"/>
          </a:p>
          <a:p>
            <a:pPr indent="0" lvl="0" marL="457200" rtl="0" algn="l">
              <a:lnSpc>
                <a:spcPct val="80000"/>
              </a:lnSpc>
              <a:spcBef>
                <a:spcPts val="480"/>
              </a:spcBef>
              <a:spcAft>
                <a:spcPts val="0"/>
              </a:spcAft>
              <a:buNone/>
            </a:pPr>
            <a:r>
              <a:t/>
            </a:r>
            <a:endParaRPr sz="2200"/>
          </a:p>
          <a:p>
            <a:pPr indent="-368300" lvl="0" marL="457200" rtl="0" algn="l">
              <a:lnSpc>
                <a:spcPct val="80000"/>
              </a:lnSpc>
              <a:spcBef>
                <a:spcPts val="480"/>
              </a:spcBef>
              <a:spcAft>
                <a:spcPts val="0"/>
              </a:spcAft>
              <a:buSzPts val="2200"/>
              <a:buChar char="•"/>
            </a:pPr>
            <a:r>
              <a:rPr lang="en-US" sz="2200"/>
              <a:t>By examining the confusion matrices and addressing the identified issues, we aimed to refine and improve the accuracy and reliability of both models in their respective face detection tasks.</a:t>
            </a:r>
            <a:endParaRPr sz="2200"/>
          </a:p>
        </p:txBody>
      </p:sp>
      <p:sp>
        <p:nvSpPr>
          <p:cNvPr id="484" name="Google Shape;484;g22ad7b9ed23_0_7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5" name="Google Shape;485;g22ad7b9ed23_0_76"/>
          <p:cNvSpPr txBox="1"/>
          <p:nvPr>
            <p:ph idx="2" type="body"/>
          </p:nvPr>
        </p:nvSpPr>
        <p:spPr>
          <a:xfrm>
            <a:off x="457200" y="10785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Resolution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2aded74818_0_1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92" name="Google Shape;492;g22aded74818_0_127"/>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5000"/>
              <a:t>Rest API Implementation and Scope</a:t>
            </a:r>
            <a:endParaRPr sz="5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2ad7b9ed23_1_6"/>
          <p:cNvSpPr txBox="1"/>
          <p:nvPr>
            <p:ph idx="1" type="body"/>
          </p:nvPr>
        </p:nvSpPr>
        <p:spPr>
          <a:xfrm>
            <a:off x="297925" y="1373050"/>
            <a:ext cx="8388900" cy="5077800"/>
          </a:xfrm>
          <a:prstGeom prst="rect">
            <a:avLst/>
          </a:prstGeom>
        </p:spPr>
        <p:txBody>
          <a:bodyPr anchorCtr="0" anchor="t" bIns="45700" lIns="91425" spcFirstLastPara="1" rIns="91425" wrap="square" tIns="45700">
            <a:normAutofit/>
          </a:bodyPr>
          <a:lstStyle/>
          <a:p>
            <a:pPr indent="-381000" lvl="0" marL="457200" rtl="0" algn="l">
              <a:spcBef>
                <a:spcPts val="480"/>
              </a:spcBef>
              <a:spcAft>
                <a:spcPts val="0"/>
              </a:spcAft>
              <a:buSzPts val="2400"/>
              <a:buChar char="•"/>
            </a:pPr>
            <a:r>
              <a:rPr lang="en-US"/>
              <a:t>In order to streamline the image upload and processing workflow, we explored the concept of REST API (Representational State Transfer Application Programming Interface).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The REST API enables seamless communication between the image upload system and the server responsible for image processing and result generation.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REST API follows a widely adopted architectural style for designing networked applications, employing a client-server model.</a:t>
            </a:r>
            <a:endParaRPr/>
          </a:p>
        </p:txBody>
      </p:sp>
      <p:sp>
        <p:nvSpPr>
          <p:cNvPr id="499" name="Google Shape;499;g22ad7b9ed23_1_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0" name="Google Shape;500;g22ad7b9ed23_1_6"/>
          <p:cNvSpPr txBox="1"/>
          <p:nvPr>
            <p:ph idx="2" type="body"/>
          </p:nvPr>
        </p:nvSpPr>
        <p:spPr>
          <a:xfrm>
            <a:off x="648925" y="16685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API Implementation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2aded74818_1_19"/>
          <p:cNvSpPr txBox="1"/>
          <p:nvPr>
            <p:ph idx="1" type="body"/>
          </p:nvPr>
        </p:nvSpPr>
        <p:spPr>
          <a:xfrm>
            <a:off x="398200" y="1459438"/>
            <a:ext cx="8229600" cy="4983300"/>
          </a:xfrm>
          <a:prstGeom prst="rect">
            <a:avLst/>
          </a:prstGeom>
        </p:spPr>
        <p:txBody>
          <a:bodyPr anchorCtr="0" anchor="t" bIns="45700" lIns="91425" spcFirstLastPara="1" rIns="91425" wrap="square" tIns="45700">
            <a:normAutofit lnSpcReduction="20000"/>
          </a:bodyPr>
          <a:lstStyle/>
          <a:p>
            <a:pPr indent="-381000" lvl="0" marL="457200" rtl="0" algn="l">
              <a:spcBef>
                <a:spcPts val="480"/>
              </a:spcBef>
              <a:spcAft>
                <a:spcPts val="0"/>
              </a:spcAft>
              <a:buSzPts val="2400"/>
              <a:buChar char="•"/>
            </a:pPr>
            <a:r>
              <a:rPr lang="en-US"/>
              <a:t>Clients can make requests to the server, and the server responds with the requested data or performs the desired actions.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In our case, the server receives the uploaded images, processes them using specified algorithms (such as MTCNN or YOLO), and returns the relevant results to the client.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Implementation of the REST API requires defining a set of endpoints that represent different functionalities or resources.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These endpoints govern how clients interact with the server, ensuring a smooth and efficient workflow.</a:t>
            </a:r>
            <a:endParaRPr/>
          </a:p>
        </p:txBody>
      </p:sp>
      <p:sp>
        <p:nvSpPr>
          <p:cNvPr id="507" name="Google Shape;507;g22aded74818_1_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8" name="Google Shape;508;g22aded74818_1_19"/>
          <p:cNvSpPr txBox="1"/>
          <p:nvPr>
            <p:ph idx="2" type="body"/>
          </p:nvPr>
        </p:nvSpPr>
        <p:spPr>
          <a:xfrm>
            <a:off x="398200" y="16715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Working of RESTAPI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2aded74818_0_17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2" name="Google Shape;222;g22aded74818_0_174"/>
          <p:cNvSpPr txBox="1"/>
          <p:nvPr>
            <p:ph idx="1" type="body"/>
          </p:nvPr>
        </p:nvSpPr>
        <p:spPr>
          <a:xfrm>
            <a:off x="304800" y="4648200"/>
            <a:ext cx="8657100" cy="1810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100"/>
              <a:t>Mahatma Gandhi National Rural Employment Guarantee Act 2005</a:t>
            </a:r>
            <a:endParaRPr i="1" sz="4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2ad7b9ed23_1_14"/>
          <p:cNvSpPr txBox="1"/>
          <p:nvPr>
            <p:ph idx="1" type="body"/>
          </p:nvPr>
        </p:nvSpPr>
        <p:spPr>
          <a:xfrm>
            <a:off x="349050" y="1446763"/>
            <a:ext cx="8229600" cy="4983300"/>
          </a:xfrm>
          <a:prstGeom prst="rect">
            <a:avLst/>
          </a:prstGeom>
        </p:spPr>
        <p:txBody>
          <a:bodyPr anchorCtr="0" anchor="t" bIns="45700" lIns="91425" spcFirstLastPara="1" rIns="91425" wrap="square" tIns="45700">
            <a:normAutofit lnSpcReduction="10000"/>
          </a:bodyPr>
          <a:lstStyle/>
          <a:p>
            <a:pPr indent="-381000" lvl="0" marL="457200" rtl="0" algn="l">
              <a:spcBef>
                <a:spcPts val="480"/>
              </a:spcBef>
              <a:spcAft>
                <a:spcPts val="0"/>
              </a:spcAft>
              <a:buSzPts val="2400"/>
              <a:buChar char="•"/>
            </a:pPr>
            <a:r>
              <a:rPr lang="en-US"/>
              <a:t>T</a:t>
            </a:r>
            <a:r>
              <a:rPr lang="en-US"/>
              <a:t>he implementation of secure communication methods is crucial to facilitate effective client-server interaction.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These security measures safeguard the REST API from unauthorized access and maintain data integrity.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Once the REST API is developed and thoroughly tested, it can be deployed on the MNREGA website and seamlessly integrated into the NMMS app.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This integration allows users of both platforms to conveniently upload batches of images, triggering server-side processing, and receiving the desired results in return.</a:t>
            </a:r>
            <a:endParaRPr/>
          </a:p>
        </p:txBody>
      </p:sp>
      <p:sp>
        <p:nvSpPr>
          <p:cNvPr id="515" name="Google Shape;515;g22ad7b9ed23_1_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6" name="Google Shape;516;g22ad7b9ed23_1_14"/>
          <p:cNvSpPr txBox="1"/>
          <p:nvPr>
            <p:ph idx="2" type="body"/>
          </p:nvPr>
        </p:nvSpPr>
        <p:spPr>
          <a:xfrm>
            <a:off x="349050" y="16685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Integration with NMMS App and MNREGA website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2aded74818_0_1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3" name="Google Shape;523;g22aded74818_0_121"/>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8200"/>
              <a:t>Conclusion</a:t>
            </a:r>
            <a:endParaRPr sz="8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2aded74818_0_106"/>
          <p:cNvSpPr txBox="1"/>
          <p:nvPr>
            <p:ph idx="1" type="body"/>
          </p:nvPr>
        </p:nvSpPr>
        <p:spPr>
          <a:xfrm>
            <a:off x="457200" y="1416627"/>
            <a:ext cx="8229600" cy="5793600"/>
          </a:xfrm>
          <a:prstGeom prst="rect">
            <a:avLst/>
          </a:prstGeom>
        </p:spPr>
        <p:txBody>
          <a:bodyPr anchorCtr="0" anchor="t" bIns="45700" lIns="91425" spcFirstLastPara="1" rIns="91425" wrap="square" tIns="45700">
            <a:normAutofit/>
          </a:bodyPr>
          <a:lstStyle/>
          <a:p>
            <a:pPr indent="-374650" lvl="0" marL="457200" rtl="0" algn="l">
              <a:spcBef>
                <a:spcPts val="480"/>
              </a:spcBef>
              <a:spcAft>
                <a:spcPts val="0"/>
              </a:spcAft>
              <a:buSzPts val="2300"/>
              <a:buChar char="➔"/>
            </a:pPr>
            <a:r>
              <a:rPr lang="en-US" sz="2300"/>
              <a:t>MTCNN outperformed YOLO v8 in face recognition, effectively avoiding shadow detection as additional human beings.</a:t>
            </a:r>
            <a:br>
              <a:rPr lang="en-US" sz="2300"/>
            </a:br>
            <a:endParaRPr sz="2300"/>
          </a:p>
          <a:p>
            <a:pPr indent="-374650" lvl="0" marL="457200" rtl="0" algn="l">
              <a:spcBef>
                <a:spcPts val="0"/>
              </a:spcBef>
              <a:spcAft>
                <a:spcPts val="0"/>
              </a:spcAft>
              <a:buSzPts val="2300"/>
              <a:buChar char="➔"/>
            </a:pPr>
            <a:r>
              <a:rPr lang="en-US" sz="2300"/>
              <a:t>Increasing the resolution in MTCNN (125%, 150%, or 200%) resulted in slightly improved results.</a:t>
            </a:r>
            <a:br>
              <a:rPr lang="en-US" sz="2300"/>
            </a:br>
            <a:endParaRPr sz="2300"/>
          </a:p>
          <a:p>
            <a:pPr indent="-374650" lvl="0" marL="457200" rtl="0" algn="l">
              <a:spcBef>
                <a:spcPts val="0"/>
              </a:spcBef>
              <a:spcAft>
                <a:spcPts val="0"/>
              </a:spcAft>
              <a:buSzPts val="2300"/>
              <a:buChar char="➔"/>
            </a:pPr>
            <a:r>
              <a:rPr lang="en-US" sz="2300"/>
              <a:t>The next phase of our project involves developing a confidence matrix using these resolutions and confidence levels of 0.7, 0.8, and 0.9.</a:t>
            </a:r>
            <a:br>
              <a:rPr lang="en-US" sz="2300"/>
            </a:br>
            <a:endParaRPr sz="2300"/>
          </a:p>
          <a:p>
            <a:pPr indent="-374650" lvl="0" marL="457200" rtl="0" algn="l">
              <a:spcBef>
                <a:spcPts val="0"/>
              </a:spcBef>
              <a:spcAft>
                <a:spcPts val="0"/>
              </a:spcAft>
              <a:buSzPts val="2300"/>
              <a:buChar char="➔"/>
            </a:pPr>
            <a:r>
              <a:rPr lang="en-US" sz="2300"/>
              <a:t>We plan to integrate the confidence matrix into an API, enabling accurate head count analysis of people in a large number of images.</a:t>
            </a:r>
            <a:endParaRPr sz="2300"/>
          </a:p>
        </p:txBody>
      </p:sp>
      <p:sp>
        <p:nvSpPr>
          <p:cNvPr id="530" name="Google Shape;530;g22aded74818_0_10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1" name="Google Shape;531;g22aded74818_0_106"/>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2aded74818_0_114"/>
          <p:cNvSpPr txBox="1"/>
          <p:nvPr>
            <p:ph idx="1" type="body"/>
          </p:nvPr>
        </p:nvSpPr>
        <p:spPr>
          <a:xfrm>
            <a:off x="457200" y="1476513"/>
            <a:ext cx="8229600" cy="4983300"/>
          </a:xfrm>
          <a:prstGeom prst="rect">
            <a:avLst/>
          </a:prstGeom>
        </p:spPr>
        <p:txBody>
          <a:bodyPr anchorCtr="0" anchor="t" bIns="45700" lIns="91425" spcFirstLastPara="1" rIns="91425" wrap="square" tIns="45700">
            <a:normAutofit/>
          </a:bodyPr>
          <a:lstStyle/>
          <a:p>
            <a:pPr indent="-381000" lvl="0" marL="457200" rtl="0" algn="l">
              <a:spcBef>
                <a:spcPts val="480"/>
              </a:spcBef>
              <a:spcAft>
                <a:spcPts val="0"/>
              </a:spcAft>
              <a:buSzPts val="2400"/>
              <a:buChar char="➔"/>
            </a:pPr>
            <a:r>
              <a:rPr lang="en-US"/>
              <a:t>Our findings highlight the potential for real-world applications of the developed system, offering enhanced accuracy and reliability in headcount analysis.</a:t>
            </a:r>
            <a:br>
              <a:rPr lang="en-US"/>
            </a:br>
            <a:endParaRPr/>
          </a:p>
          <a:p>
            <a:pPr indent="-381000" lvl="0" marL="457200" rtl="0" algn="l">
              <a:spcBef>
                <a:spcPts val="0"/>
              </a:spcBef>
              <a:spcAft>
                <a:spcPts val="0"/>
              </a:spcAft>
              <a:buSzPts val="2400"/>
              <a:buChar char="➔"/>
            </a:pPr>
            <a:r>
              <a:rPr lang="en-US"/>
              <a:t>Through this project, we have advanced our understanding of face recognition models and their performance under different conditions.</a:t>
            </a:r>
            <a:br>
              <a:rPr lang="en-US"/>
            </a:br>
            <a:endParaRPr/>
          </a:p>
          <a:p>
            <a:pPr indent="-381000" lvl="0" marL="457200" rtl="0" algn="l">
              <a:spcBef>
                <a:spcPts val="0"/>
              </a:spcBef>
              <a:spcAft>
                <a:spcPts val="0"/>
              </a:spcAft>
              <a:buSzPts val="2400"/>
              <a:buChar char="➔"/>
            </a:pPr>
            <a:r>
              <a:rPr lang="en-US"/>
              <a:t>The successful integration of the confidence matrix into the API will pave the way for efficient and effective headcount analysis in various scenarios.</a:t>
            </a:r>
            <a:endParaRPr/>
          </a:p>
          <a:p>
            <a:pPr indent="0" lvl="0" marL="0" rtl="0" algn="l">
              <a:spcBef>
                <a:spcPts val="480"/>
              </a:spcBef>
              <a:spcAft>
                <a:spcPts val="0"/>
              </a:spcAft>
              <a:buNone/>
            </a:pPr>
            <a:r>
              <a:t/>
            </a:r>
            <a:endParaRPr/>
          </a:p>
        </p:txBody>
      </p:sp>
      <p:sp>
        <p:nvSpPr>
          <p:cNvPr id="538" name="Google Shape;538;g22aded74818_0_1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9" name="Google Shape;539;g22aded74818_0_114"/>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2ae47afee1_0_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6" name="Google Shape;546;g22ae47afee1_0_0"/>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6900"/>
              <a:t>QNA</a:t>
            </a:r>
            <a:endParaRPr sz="7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0a761f2408_0_9"/>
          <p:cNvSpPr txBox="1"/>
          <p:nvPr>
            <p:ph idx="1" type="body"/>
          </p:nvPr>
        </p:nvSpPr>
        <p:spPr>
          <a:xfrm>
            <a:off x="457200" y="1536513"/>
            <a:ext cx="8229600" cy="4983300"/>
          </a:xfrm>
          <a:prstGeom prst="rect">
            <a:avLst/>
          </a:prstGeom>
        </p:spPr>
        <p:txBody>
          <a:bodyPr anchorCtr="0" anchor="t" bIns="45700" lIns="91425" spcFirstLastPara="1" rIns="91425" wrap="square" tIns="45700">
            <a:normAutofit lnSpcReduction="10000"/>
          </a:bodyPr>
          <a:lstStyle/>
          <a:p>
            <a:pPr indent="-419100" lvl="0" marL="457200" rtl="0" algn="l">
              <a:spcBef>
                <a:spcPts val="480"/>
              </a:spcBef>
              <a:spcAft>
                <a:spcPts val="0"/>
              </a:spcAft>
              <a:buSzPts val="3000"/>
              <a:buChar char="➔"/>
            </a:pPr>
            <a:r>
              <a:rPr b="1" i="1" lang="en-US" sz="3000"/>
              <a:t>MGNREGA</a:t>
            </a:r>
            <a:r>
              <a:rPr lang="en-US" sz="3000"/>
              <a:t> stands for Mahatma Gandhi National Rural Employment Guarantee Act.</a:t>
            </a:r>
            <a:br>
              <a:rPr lang="en-US" sz="3000"/>
            </a:br>
            <a:endParaRPr sz="3000"/>
          </a:p>
          <a:p>
            <a:pPr indent="-419100" lvl="0" marL="457200" rtl="0" algn="l">
              <a:spcBef>
                <a:spcPts val="0"/>
              </a:spcBef>
              <a:spcAft>
                <a:spcPts val="0"/>
              </a:spcAft>
              <a:buSzPts val="3000"/>
              <a:buChar char="➔"/>
            </a:pPr>
            <a:r>
              <a:rPr lang="en-US" sz="3000"/>
              <a:t>It is a social welfare program initiated by the Government of India in 2005.</a:t>
            </a:r>
            <a:br>
              <a:rPr lang="en-US" sz="3000"/>
            </a:br>
            <a:endParaRPr sz="3000"/>
          </a:p>
          <a:p>
            <a:pPr indent="-419100" lvl="0" marL="457200" rtl="0" algn="l">
              <a:spcBef>
                <a:spcPts val="0"/>
              </a:spcBef>
              <a:spcAft>
                <a:spcPts val="0"/>
              </a:spcAft>
              <a:buSzPts val="3000"/>
              <a:buChar char="➔"/>
            </a:pPr>
            <a:r>
              <a:rPr lang="en-US" sz="3000"/>
              <a:t>Aimed at providing employment opportunities and improving livelihoods in rural areas.</a:t>
            </a:r>
            <a:br>
              <a:rPr lang="en-US" sz="3000"/>
            </a:br>
            <a:endParaRPr sz="3000"/>
          </a:p>
          <a:p>
            <a:pPr indent="-419100" lvl="0" marL="457200" rtl="0" algn="l">
              <a:spcBef>
                <a:spcPts val="0"/>
              </a:spcBef>
              <a:spcAft>
                <a:spcPts val="0"/>
              </a:spcAft>
              <a:buSzPts val="3000"/>
              <a:buChar char="➔"/>
            </a:pPr>
            <a:r>
              <a:rPr lang="en-US" sz="3000"/>
              <a:t>Implemented across all rural districts of India.</a:t>
            </a:r>
            <a:endParaRPr sz="3000"/>
          </a:p>
          <a:p>
            <a:pPr indent="0" lvl="0" marL="0" rtl="0" algn="l">
              <a:spcBef>
                <a:spcPts val="480"/>
              </a:spcBef>
              <a:spcAft>
                <a:spcPts val="0"/>
              </a:spcAft>
              <a:buNone/>
            </a:pPr>
            <a:r>
              <a:t/>
            </a:r>
            <a:endParaRPr sz="3000"/>
          </a:p>
        </p:txBody>
      </p:sp>
      <p:sp>
        <p:nvSpPr>
          <p:cNvPr id="229" name="Google Shape;229;g20a761f2408_0_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0" name="Google Shape;230;g20a761f2408_0_9"/>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to MGNREGA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0a761f2408_0_19"/>
          <p:cNvSpPr txBox="1"/>
          <p:nvPr>
            <p:ph idx="1" type="body"/>
          </p:nvPr>
        </p:nvSpPr>
        <p:spPr>
          <a:xfrm>
            <a:off x="457200" y="1341438"/>
            <a:ext cx="8229600" cy="4983300"/>
          </a:xfrm>
          <a:prstGeom prst="rect">
            <a:avLst/>
          </a:prstGeom>
        </p:spPr>
        <p:txBody>
          <a:bodyPr anchorCtr="0" anchor="t" bIns="45700" lIns="91425" spcFirstLastPara="1" rIns="91425" wrap="square" tIns="45700">
            <a:noAutofit/>
          </a:bodyPr>
          <a:lstStyle/>
          <a:p>
            <a:pPr indent="-387350" lvl="0" marL="457200" rtl="0" algn="l">
              <a:spcBef>
                <a:spcPts val="480"/>
              </a:spcBef>
              <a:spcAft>
                <a:spcPts val="0"/>
              </a:spcAft>
              <a:buSzPts val="2500"/>
              <a:buChar char="➔"/>
            </a:pPr>
            <a:r>
              <a:rPr lang="en-US" sz="2500"/>
              <a:t>Ensure the right to work for rural households by providing at least 100 days of guaranteed wage employment.</a:t>
            </a:r>
            <a:br>
              <a:rPr lang="en-US" sz="2500"/>
            </a:br>
            <a:endParaRPr sz="2500"/>
          </a:p>
          <a:p>
            <a:pPr indent="-387350" lvl="0" marL="457200" rtl="0" algn="l">
              <a:spcBef>
                <a:spcPts val="0"/>
              </a:spcBef>
              <a:spcAft>
                <a:spcPts val="0"/>
              </a:spcAft>
              <a:buSzPts val="2500"/>
              <a:buChar char="➔"/>
            </a:pPr>
            <a:r>
              <a:rPr lang="en-US" sz="2500"/>
              <a:t>Generate productive and durable assets such as water conservation structures, rural infrastructure, and agricultural development.</a:t>
            </a:r>
            <a:br>
              <a:rPr lang="en-US" sz="2500"/>
            </a:br>
            <a:endParaRPr sz="2500"/>
          </a:p>
          <a:p>
            <a:pPr indent="-387350" lvl="0" marL="457200" rtl="0" algn="l">
              <a:spcBef>
                <a:spcPts val="0"/>
              </a:spcBef>
              <a:spcAft>
                <a:spcPts val="0"/>
              </a:spcAft>
              <a:buSzPts val="2500"/>
              <a:buChar char="➔"/>
            </a:pPr>
            <a:r>
              <a:rPr lang="en-US" sz="2500"/>
              <a:t>Empower rural communities by strengthening the livelihood resource base.</a:t>
            </a:r>
            <a:br>
              <a:rPr lang="en-US" sz="2500"/>
            </a:br>
            <a:endParaRPr sz="2500"/>
          </a:p>
          <a:p>
            <a:pPr indent="-387350" lvl="0" marL="457200" rtl="0" algn="l">
              <a:spcBef>
                <a:spcPts val="0"/>
              </a:spcBef>
              <a:spcAft>
                <a:spcPts val="0"/>
              </a:spcAft>
              <a:buSzPts val="2500"/>
              <a:buChar char="➔"/>
            </a:pPr>
            <a:r>
              <a:rPr lang="en-US" sz="2500"/>
              <a:t>Create sustainable development in rural areas and reduce distress migration.</a:t>
            </a:r>
            <a:endParaRPr sz="2500"/>
          </a:p>
          <a:p>
            <a:pPr indent="0" lvl="0" marL="0" rtl="0" algn="l">
              <a:spcBef>
                <a:spcPts val="480"/>
              </a:spcBef>
              <a:spcAft>
                <a:spcPts val="0"/>
              </a:spcAft>
              <a:buNone/>
            </a:pPr>
            <a:r>
              <a:t/>
            </a:r>
            <a:endParaRPr sz="2500"/>
          </a:p>
        </p:txBody>
      </p:sp>
      <p:sp>
        <p:nvSpPr>
          <p:cNvPr id="237" name="Google Shape;237;g20a761f2408_0_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8" name="Google Shape;238;g20a761f2408_0_19"/>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Objectives of MGNREGA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0a761f2408_0_28"/>
          <p:cNvSpPr txBox="1"/>
          <p:nvPr>
            <p:ph idx="1" type="body"/>
          </p:nvPr>
        </p:nvSpPr>
        <p:spPr>
          <a:xfrm>
            <a:off x="457200" y="1386600"/>
            <a:ext cx="8229600" cy="7008000"/>
          </a:xfrm>
          <a:prstGeom prst="rect">
            <a:avLst/>
          </a:prstGeom>
        </p:spPr>
        <p:txBody>
          <a:bodyPr anchorCtr="0" anchor="t" bIns="45700" lIns="91425" spcFirstLastPara="1" rIns="91425" wrap="square" tIns="45700">
            <a:normAutofit/>
          </a:bodyPr>
          <a:lstStyle/>
          <a:p>
            <a:pPr indent="-355600" lvl="0" marL="457200" rtl="0" algn="l">
              <a:spcBef>
                <a:spcPts val="480"/>
              </a:spcBef>
              <a:spcAft>
                <a:spcPts val="0"/>
              </a:spcAft>
              <a:buSzPts val="2000"/>
              <a:buChar char="➔"/>
            </a:pPr>
            <a:r>
              <a:rPr i="1" lang="en-US" sz="2000" u="sng"/>
              <a:t>Demand-driven:</a:t>
            </a:r>
            <a:r>
              <a:rPr lang="en-US" sz="2000"/>
              <a:t>  Individuals in rural households can request employment</a:t>
            </a:r>
            <a:br>
              <a:rPr lang="en-US" sz="2000"/>
            </a:br>
            <a:r>
              <a:rPr lang="en-US" sz="2000"/>
              <a:t>                               and work is provided within 15 days of the request.</a:t>
            </a:r>
            <a:br>
              <a:rPr lang="en-US" sz="2000"/>
            </a:br>
            <a:endParaRPr sz="2000"/>
          </a:p>
          <a:p>
            <a:pPr indent="-355600" lvl="0" marL="457200" rtl="0" algn="l">
              <a:spcBef>
                <a:spcPts val="0"/>
              </a:spcBef>
              <a:spcAft>
                <a:spcPts val="0"/>
              </a:spcAft>
              <a:buSzPts val="2000"/>
              <a:buChar char="➔"/>
            </a:pPr>
            <a:r>
              <a:rPr i="1" lang="en-US" sz="2000" u="sng"/>
              <a:t>Unskilled manual work:</a:t>
            </a:r>
            <a:r>
              <a:rPr lang="en-US" sz="2000"/>
              <a:t>  Focuses on labor-intensive activities to create</a:t>
            </a:r>
            <a:br>
              <a:rPr lang="en-US" sz="2000"/>
            </a:br>
            <a:r>
              <a:rPr lang="en-US" sz="2000"/>
              <a:t>                                            employment opportunities for the rural poor.</a:t>
            </a:r>
            <a:br>
              <a:rPr lang="en-US" sz="2000"/>
            </a:br>
            <a:endParaRPr sz="2000"/>
          </a:p>
          <a:p>
            <a:pPr indent="-355600" lvl="0" marL="457200" rtl="0" algn="l">
              <a:spcBef>
                <a:spcPts val="0"/>
              </a:spcBef>
              <a:spcAft>
                <a:spcPts val="0"/>
              </a:spcAft>
              <a:buSzPts val="2000"/>
              <a:buChar char="➔"/>
            </a:pPr>
            <a:r>
              <a:rPr i="1" lang="en-US" sz="2000" u="sng"/>
              <a:t>Minimum wage:</a:t>
            </a:r>
            <a:r>
              <a:rPr lang="en-US" sz="2000"/>
              <a:t>  Workers are entitled to receive the minimum wage fixed</a:t>
            </a:r>
            <a:br>
              <a:rPr lang="en-US" sz="2000"/>
            </a:br>
            <a:r>
              <a:rPr lang="en-US" sz="2000"/>
              <a:t>                                by the state government.</a:t>
            </a:r>
            <a:br>
              <a:rPr lang="en-US" sz="2000"/>
            </a:br>
            <a:endParaRPr sz="2000"/>
          </a:p>
          <a:p>
            <a:pPr indent="-355600" lvl="0" marL="457200" rtl="0" algn="l">
              <a:spcBef>
                <a:spcPts val="0"/>
              </a:spcBef>
              <a:spcAft>
                <a:spcPts val="0"/>
              </a:spcAft>
              <a:buSzPts val="2000"/>
              <a:buChar char="➔"/>
            </a:pPr>
            <a:r>
              <a:rPr i="1" lang="en-US" sz="2000" u="sng"/>
              <a:t>Equal wages for men and women:</a:t>
            </a:r>
            <a:r>
              <a:rPr lang="en-US" sz="2000"/>
              <a:t>  Ensures gender equality by providing</a:t>
            </a:r>
            <a:br>
              <a:rPr lang="en-US" sz="2000"/>
            </a:br>
            <a:r>
              <a:rPr lang="en-US" sz="2000"/>
              <a:t>                                                               equal wages for both men and</a:t>
            </a:r>
            <a:br>
              <a:rPr lang="en-US" sz="2000"/>
            </a:br>
            <a:r>
              <a:rPr lang="en-US" sz="2000"/>
              <a:t>                                                               women.</a:t>
            </a:r>
            <a:br>
              <a:rPr lang="en-US" sz="2000"/>
            </a:br>
            <a:endParaRPr sz="2000"/>
          </a:p>
          <a:p>
            <a:pPr indent="-355600" lvl="0" marL="457200" rtl="0" algn="l">
              <a:spcBef>
                <a:spcPts val="0"/>
              </a:spcBef>
              <a:spcAft>
                <a:spcPts val="0"/>
              </a:spcAft>
              <a:buSzPts val="2000"/>
              <a:buChar char="➔"/>
            </a:pPr>
            <a:r>
              <a:rPr i="1" lang="en-US" sz="2000" u="sng"/>
              <a:t>Social audit:</a:t>
            </a:r>
            <a:r>
              <a:rPr lang="en-US" sz="2000"/>
              <a:t>   Regular audits to ensure transparency, accountability, and</a:t>
            </a:r>
            <a:br>
              <a:rPr lang="en-US" sz="2000"/>
            </a:br>
            <a:r>
              <a:rPr lang="en-US" sz="2000"/>
              <a:t>                         effective implementation.</a:t>
            </a:r>
            <a:endParaRPr sz="2000"/>
          </a:p>
        </p:txBody>
      </p:sp>
      <p:sp>
        <p:nvSpPr>
          <p:cNvPr id="245" name="Google Shape;245;g20a761f2408_0_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6" name="Google Shape;246;g20a761f2408_0_28"/>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Features of MGNREGA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0a761f2408_0_43"/>
          <p:cNvSpPr txBox="1"/>
          <p:nvPr>
            <p:ph idx="1" type="body"/>
          </p:nvPr>
        </p:nvSpPr>
        <p:spPr>
          <a:xfrm>
            <a:off x="457200" y="1341438"/>
            <a:ext cx="8229600" cy="4983300"/>
          </a:xfrm>
          <a:prstGeom prst="rect">
            <a:avLst/>
          </a:prstGeom>
        </p:spPr>
        <p:txBody>
          <a:bodyPr anchorCtr="0" anchor="t" bIns="45700" lIns="91425" spcFirstLastPara="1" rIns="91425" wrap="square" tIns="45700">
            <a:normAutofit fontScale="92500" lnSpcReduction="10000"/>
          </a:bodyPr>
          <a:lstStyle/>
          <a:p>
            <a:pPr indent="-369570" lvl="0" marL="457200" rtl="0" algn="l">
              <a:spcBef>
                <a:spcPts val="480"/>
              </a:spcBef>
              <a:spcAft>
                <a:spcPts val="0"/>
              </a:spcAft>
              <a:buSzPct val="100000"/>
              <a:buChar char="➔"/>
            </a:pPr>
            <a:r>
              <a:rPr i="1" lang="en-US" u="sng"/>
              <a:t>Employment generation:</a:t>
            </a:r>
            <a:r>
              <a:rPr lang="en-US"/>
              <a:t> Over the years, millions of job opportunities have been created, benefitting rural households.</a:t>
            </a:r>
            <a:br>
              <a:rPr lang="en-US"/>
            </a:br>
            <a:endParaRPr/>
          </a:p>
          <a:p>
            <a:pPr indent="-369570" lvl="0" marL="457200" rtl="0" algn="l">
              <a:spcBef>
                <a:spcPts val="0"/>
              </a:spcBef>
              <a:spcAft>
                <a:spcPts val="0"/>
              </a:spcAft>
              <a:buSzPct val="100000"/>
              <a:buChar char="➔"/>
            </a:pPr>
            <a:r>
              <a:rPr i="1" lang="en-US" u="sng"/>
              <a:t>Poverty reduction:</a:t>
            </a:r>
            <a:r>
              <a:rPr lang="en-US"/>
              <a:t> MGNREGA has played a crucial role in reducing poverty and improving living conditions in rural areas.</a:t>
            </a:r>
            <a:br>
              <a:rPr lang="en-US"/>
            </a:br>
            <a:endParaRPr/>
          </a:p>
          <a:p>
            <a:pPr indent="-369570" lvl="0" marL="457200" rtl="0" algn="l">
              <a:spcBef>
                <a:spcPts val="0"/>
              </a:spcBef>
              <a:spcAft>
                <a:spcPts val="0"/>
              </a:spcAft>
              <a:buSzPct val="100000"/>
              <a:buChar char="➔"/>
            </a:pPr>
            <a:r>
              <a:rPr i="1" lang="en-US" u="sng"/>
              <a:t>Infrastructure development:</a:t>
            </a:r>
            <a:r>
              <a:rPr lang="en-US"/>
              <a:t> Creation of durable assets like roads, irrigation canals, and water conservation structures has improved rural infrastructure.</a:t>
            </a:r>
            <a:br>
              <a:rPr lang="en-US"/>
            </a:br>
            <a:endParaRPr/>
          </a:p>
          <a:p>
            <a:pPr indent="-369570" lvl="0" marL="457200" rtl="0" algn="l">
              <a:spcBef>
                <a:spcPts val="0"/>
              </a:spcBef>
              <a:spcAft>
                <a:spcPts val="0"/>
              </a:spcAft>
              <a:buSzPct val="100000"/>
              <a:buChar char="➔"/>
            </a:pPr>
            <a:r>
              <a:rPr i="1" lang="en-US" u="sng"/>
              <a:t>Social inclusion:</a:t>
            </a:r>
            <a:r>
              <a:rPr lang="en-US"/>
              <a:t> Increased participation of marginalized communities and women, leading to social empowerment and reduced gender disparities.</a:t>
            </a:r>
            <a:br>
              <a:rPr lang="en-US"/>
            </a:br>
            <a:endParaRPr/>
          </a:p>
          <a:p>
            <a:pPr indent="-369570" lvl="0" marL="457200" rtl="0" algn="l">
              <a:spcBef>
                <a:spcPts val="0"/>
              </a:spcBef>
              <a:spcAft>
                <a:spcPts val="0"/>
              </a:spcAft>
              <a:buSzPct val="100000"/>
              <a:buChar char="➔"/>
            </a:pPr>
            <a:r>
              <a:rPr i="1" lang="en-US" u="sng"/>
              <a:t>Environmental benefits:</a:t>
            </a:r>
            <a:r>
              <a:rPr lang="en-US"/>
              <a:t> Focus on natural resource management has resulted in ecological restoration and conservation.</a:t>
            </a:r>
            <a:endParaRPr/>
          </a:p>
        </p:txBody>
      </p:sp>
      <p:sp>
        <p:nvSpPr>
          <p:cNvPr id="253" name="Google Shape;253;g20a761f2408_0_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4" name="Google Shape;254;g20a761f2408_0_43"/>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Impact of MGNREGA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2aded74818_0_16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1" name="Google Shape;261;g22aded74818_0_163"/>
          <p:cNvSpPr txBox="1"/>
          <p:nvPr>
            <p:ph idx="1" type="body"/>
          </p:nvPr>
        </p:nvSpPr>
        <p:spPr>
          <a:xfrm>
            <a:off x="304800" y="4648200"/>
            <a:ext cx="8458200" cy="16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6900"/>
              <a:t>Research Goal</a:t>
            </a:r>
            <a:endParaRPr sz="6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2017-07-22T04:18:25Z</dcterms:created>
  <dc:creator>Nirankush</dc:creator>
</cp:coreProperties>
</file>